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982" autoAdjust="0"/>
  </p:normalViewPr>
  <p:slideViewPr>
    <p:cSldViewPr>
      <p:cViewPr varScale="1">
        <p:scale>
          <a:sx n="69" d="100"/>
          <a:sy n="69" d="100"/>
        </p:scale>
        <p:origin x="141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7" name="Connettore 1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9" name="Titolo 28"/>
          <p:cNvSpPr>
            <a:spLocks noGrp="1"/>
          </p:cNvSpPr>
          <p:nvPr>
            <p:ph type="ctrTitle"/>
          </p:nvPr>
        </p:nvSpPr>
        <p:spPr>
          <a:xfrm>
            <a:off x="381000" y="4853411"/>
            <a:ext cx="8458200" cy="1222375"/>
          </a:xfrm>
        </p:spPr>
        <p:txBody>
          <a:bodyPr anchor="t"/>
          <a:lstStyle/>
          <a:p>
            <a:r>
              <a:rPr kumimoji="0" lang="it-IT" smtClean="0"/>
              <a:t>Fare clic per modificare lo stile del titolo</a:t>
            </a:r>
            <a:endParaRPr kumimoji="0" lang="en-US"/>
          </a:p>
        </p:txBody>
      </p:sp>
      <p:sp>
        <p:nvSpPr>
          <p:cNvPr id="9" name="Sottotitolo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16" name="Segnaposto data 15"/>
          <p:cNvSpPr>
            <a:spLocks noGrp="1"/>
          </p:cNvSpPr>
          <p:nvPr>
            <p:ph type="dt" sz="half" idx="10"/>
          </p:nvPr>
        </p:nvSpPr>
        <p:spPr/>
        <p:txBody>
          <a:bodyPr/>
          <a:lstStyle/>
          <a:p>
            <a:fld id="{4C4073A9-A131-4C72-87E1-42423EE6BA79}" type="datetimeFigureOut">
              <a:rPr lang="it-IT" smtClean="0"/>
              <a:pPr/>
              <a:t>19/03/2019</a:t>
            </a:fld>
            <a:endParaRPr lang="it-IT" dirty="0"/>
          </a:p>
        </p:txBody>
      </p:sp>
      <p:sp>
        <p:nvSpPr>
          <p:cNvPr id="2" name="Segnaposto piè di pagina 1"/>
          <p:cNvSpPr>
            <a:spLocks noGrp="1"/>
          </p:cNvSpPr>
          <p:nvPr>
            <p:ph type="ftr" sz="quarter" idx="11"/>
          </p:nvPr>
        </p:nvSpPr>
        <p:spPr/>
        <p:txBody>
          <a:bodyPr/>
          <a:lstStyle/>
          <a:p>
            <a:endParaRPr lang="it-IT" dirty="0"/>
          </a:p>
        </p:txBody>
      </p:sp>
      <p:sp>
        <p:nvSpPr>
          <p:cNvPr id="15" name="Segnaposto numero diapositiva 14"/>
          <p:cNvSpPr>
            <a:spLocks noGrp="1"/>
          </p:cNvSpPr>
          <p:nvPr>
            <p:ph type="sldNum" sz="quarter" idx="12"/>
          </p:nvPr>
        </p:nvSpPr>
        <p:spPr>
          <a:xfrm>
            <a:off x="8229600" y="6473952"/>
            <a:ext cx="758952" cy="246888"/>
          </a:xfrm>
        </p:spPr>
        <p:txBody>
          <a:bodyPr/>
          <a:lstStyle/>
          <a:p>
            <a:fld id="{F75C3D18-FF4F-4568-9D5C-640300474B94}" type="slidenum">
              <a:rPr lang="it-IT" smtClean="0"/>
              <a:pPr/>
              <a:t>‹N›</a:t>
            </a:fld>
            <a:endParaRPr lang="it-IT"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4C4073A9-A131-4C72-87E1-42423EE6BA79}" type="datetimeFigureOut">
              <a:rPr lang="it-IT" smtClean="0"/>
              <a:pPr/>
              <a:t>19/03/2019</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F75C3D18-FF4F-4568-9D5C-640300474B94}" type="slidenum">
              <a:rPr lang="it-IT" smtClean="0"/>
              <a:pPr/>
              <a:t>‹N›</a:t>
            </a:fld>
            <a:endParaRPr lang="it-IT"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58000" y="549276"/>
            <a:ext cx="1828800" cy="5851525"/>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549276"/>
            <a:ext cx="6248400" cy="5851525"/>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4C4073A9-A131-4C72-87E1-42423EE6BA79}" type="datetimeFigureOut">
              <a:rPr lang="it-IT" smtClean="0"/>
              <a:pPr/>
              <a:t>19/03/2019</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F75C3D18-FF4F-4568-9D5C-640300474B94}" type="slidenum">
              <a:rPr lang="it-IT" smtClean="0"/>
              <a:pPr/>
              <a:t>‹N›</a:t>
            </a:fld>
            <a:endParaRPr lang="it-IT"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2" name="Titolo 21"/>
          <p:cNvSpPr>
            <a:spLocks noGrp="1"/>
          </p:cNvSpPr>
          <p:nvPr>
            <p:ph type="title"/>
          </p:nvPr>
        </p:nvSpPr>
        <p:spPr/>
        <p:txBody>
          <a:bodyPr/>
          <a:lstStyle/>
          <a:p>
            <a:r>
              <a:rPr kumimoji="0" lang="it-IT" smtClean="0"/>
              <a:t>Fare clic per modificare lo stile del titolo</a:t>
            </a:r>
            <a:endParaRPr kumimoji="0" lang="en-US"/>
          </a:p>
        </p:txBody>
      </p:sp>
      <p:sp>
        <p:nvSpPr>
          <p:cNvPr id="27" name="Segnaposto contenuto 26"/>
          <p:cNvSpPr>
            <a:spLocks noGrp="1"/>
          </p:cNvSpPr>
          <p:nvPr>
            <p:ph idx="1"/>
          </p:nvPr>
        </p:nvSpPr>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5" name="Segnaposto data 24"/>
          <p:cNvSpPr>
            <a:spLocks noGrp="1"/>
          </p:cNvSpPr>
          <p:nvPr>
            <p:ph type="dt" sz="half" idx="10"/>
          </p:nvPr>
        </p:nvSpPr>
        <p:spPr/>
        <p:txBody>
          <a:bodyPr/>
          <a:lstStyle/>
          <a:p>
            <a:fld id="{4C4073A9-A131-4C72-87E1-42423EE6BA79}" type="datetimeFigureOut">
              <a:rPr lang="it-IT" smtClean="0"/>
              <a:pPr/>
              <a:t>19/03/2019</a:t>
            </a:fld>
            <a:endParaRPr lang="it-IT" dirty="0"/>
          </a:p>
        </p:txBody>
      </p:sp>
      <p:sp>
        <p:nvSpPr>
          <p:cNvPr id="19" name="Segnaposto piè di pagina 18"/>
          <p:cNvSpPr>
            <a:spLocks noGrp="1"/>
          </p:cNvSpPr>
          <p:nvPr>
            <p:ph type="ftr" sz="quarter" idx="11"/>
          </p:nvPr>
        </p:nvSpPr>
        <p:spPr>
          <a:xfrm>
            <a:off x="3581400" y="76200"/>
            <a:ext cx="2895600" cy="288925"/>
          </a:xfrm>
        </p:spPr>
        <p:txBody>
          <a:bodyPr/>
          <a:lstStyle/>
          <a:p>
            <a:endParaRPr lang="it-IT" dirty="0"/>
          </a:p>
        </p:txBody>
      </p:sp>
      <p:sp>
        <p:nvSpPr>
          <p:cNvPr id="16" name="Segnaposto numero diapositiva 15"/>
          <p:cNvSpPr>
            <a:spLocks noGrp="1"/>
          </p:cNvSpPr>
          <p:nvPr>
            <p:ph type="sldNum" sz="quarter" idx="12"/>
          </p:nvPr>
        </p:nvSpPr>
        <p:spPr>
          <a:xfrm>
            <a:off x="8229600" y="6473952"/>
            <a:ext cx="758952" cy="246888"/>
          </a:xfrm>
        </p:spPr>
        <p:txBody>
          <a:bodyPr/>
          <a:lstStyle/>
          <a:p>
            <a:fld id="{F75C3D18-FF4F-4568-9D5C-640300474B94}" type="slidenum">
              <a:rPr lang="it-IT" smtClean="0"/>
              <a:pPr/>
              <a:t>‹N›</a:t>
            </a:fld>
            <a:endParaRPr lang="it-IT"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Ref idx="1003">
        <a:schemeClr val="bg2"/>
      </p:bgRef>
    </p:bg>
    <p:spTree>
      <p:nvGrpSpPr>
        <p:cNvPr id="1" name=""/>
        <p:cNvGrpSpPr/>
        <p:nvPr/>
      </p:nvGrpSpPr>
      <p:grpSpPr>
        <a:xfrm>
          <a:off x="0" y="0"/>
          <a:ext cx="0" cy="0"/>
          <a:chOff x="0" y="0"/>
          <a:chExt cx="0" cy="0"/>
        </a:xfrm>
      </p:grpSpPr>
      <p:sp>
        <p:nvSpPr>
          <p:cNvPr id="7" name="Connettore 1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Segnaposto testo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sp>
        <p:nvSpPr>
          <p:cNvPr id="19" name="Segnaposto data 18"/>
          <p:cNvSpPr>
            <a:spLocks noGrp="1"/>
          </p:cNvSpPr>
          <p:nvPr>
            <p:ph type="dt" sz="half" idx="10"/>
          </p:nvPr>
        </p:nvSpPr>
        <p:spPr/>
        <p:txBody>
          <a:bodyPr/>
          <a:lstStyle/>
          <a:p>
            <a:fld id="{4C4073A9-A131-4C72-87E1-42423EE6BA79}" type="datetimeFigureOut">
              <a:rPr lang="it-IT" smtClean="0"/>
              <a:pPr/>
              <a:t>19/03/2019</a:t>
            </a:fld>
            <a:endParaRPr lang="it-IT" dirty="0"/>
          </a:p>
        </p:txBody>
      </p:sp>
      <p:sp>
        <p:nvSpPr>
          <p:cNvPr id="11" name="Segnaposto piè di pagina 10"/>
          <p:cNvSpPr>
            <a:spLocks noGrp="1"/>
          </p:cNvSpPr>
          <p:nvPr>
            <p:ph type="ftr" sz="quarter" idx="11"/>
          </p:nvPr>
        </p:nvSpPr>
        <p:spPr/>
        <p:txBody>
          <a:bodyPr/>
          <a:lstStyle/>
          <a:p>
            <a:endParaRPr lang="it-IT" dirty="0"/>
          </a:p>
        </p:txBody>
      </p:sp>
      <p:sp>
        <p:nvSpPr>
          <p:cNvPr id="16" name="Segnaposto numero diapositiva 15"/>
          <p:cNvSpPr>
            <a:spLocks noGrp="1"/>
          </p:cNvSpPr>
          <p:nvPr>
            <p:ph type="sldNum" sz="quarter" idx="12"/>
          </p:nvPr>
        </p:nvSpPr>
        <p:spPr/>
        <p:txBody>
          <a:bodyPr/>
          <a:lstStyle/>
          <a:p>
            <a:fld id="{F75C3D18-FF4F-4568-9D5C-640300474B94}" type="slidenum">
              <a:rPr lang="it-IT" smtClean="0"/>
              <a:pPr/>
              <a:t>‹N›</a:t>
            </a:fld>
            <a:endParaRPr lang="it-IT" dirty="0"/>
          </a:p>
        </p:txBody>
      </p:sp>
      <p:sp>
        <p:nvSpPr>
          <p:cNvPr id="8" name="Titolo 7"/>
          <p:cNvSpPr>
            <a:spLocks noGrp="1"/>
          </p:cNvSpPr>
          <p:nvPr>
            <p:ph type="title"/>
          </p:nvPr>
        </p:nvSpPr>
        <p:spPr>
          <a:xfrm>
            <a:off x="180475" y="2947085"/>
            <a:ext cx="8686800" cy="1184825"/>
          </a:xfrm>
        </p:spPr>
        <p:txBody>
          <a:bodyPr rtlCol="0" anchor="t"/>
          <a:lstStyle>
            <a:lvl1pPr algn="r">
              <a:defRPr/>
            </a:lvl1pPr>
          </a:lstStyle>
          <a:p>
            <a:r>
              <a:rPr kumimoji="0" lang="it-IT" smtClean="0"/>
              <a:t>Fare clic per modificare lo stile del titolo</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0" name="Titolo 19"/>
          <p:cNvSpPr>
            <a:spLocks noGrp="1"/>
          </p:cNvSpPr>
          <p:nvPr>
            <p:ph type="title"/>
          </p:nvPr>
        </p:nvSpPr>
        <p:spPr>
          <a:xfrm>
            <a:off x="301752" y="457200"/>
            <a:ext cx="8686800" cy="841248"/>
          </a:xfrm>
        </p:spPr>
        <p:txBody>
          <a:bodyPr/>
          <a:lstStyle/>
          <a:p>
            <a:r>
              <a:rPr kumimoji="0" lang="it-IT" smtClean="0"/>
              <a:t>Fare clic per modificare lo stile del titolo</a:t>
            </a:r>
            <a:endParaRPr kumimoji="0" lang="en-US"/>
          </a:p>
        </p:txBody>
      </p:sp>
      <p:sp>
        <p:nvSpPr>
          <p:cNvPr id="14" name="Segnaposto contenuto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3" name="Segnaposto contenuto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1" name="Segnaposto data 20"/>
          <p:cNvSpPr>
            <a:spLocks noGrp="1"/>
          </p:cNvSpPr>
          <p:nvPr>
            <p:ph type="dt" sz="half" idx="10"/>
          </p:nvPr>
        </p:nvSpPr>
        <p:spPr/>
        <p:txBody>
          <a:bodyPr/>
          <a:lstStyle/>
          <a:p>
            <a:fld id="{4C4073A9-A131-4C72-87E1-42423EE6BA79}" type="datetimeFigureOut">
              <a:rPr lang="it-IT" smtClean="0"/>
              <a:pPr/>
              <a:t>19/03/2019</a:t>
            </a:fld>
            <a:endParaRPr lang="it-IT" dirty="0"/>
          </a:p>
        </p:txBody>
      </p:sp>
      <p:sp>
        <p:nvSpPr>
          <p:cNvPr id="10" name="Segnaposto piè di pagina 9"/>
          <p:cNvSpPr>
            <a:spLocks noGrp="1"/>
          </p:cNvSpPr>
          <p:nvPr>
            <p:ph type="ftr" sz="quarter" idx="11"/>
          </p:nvPr>
        </p:nvSpPr>
        <p:spPr/>
        <p:txBody>
          <a:bodyPr/>
          <a:lstStyle/>
          <a:p>
            <a:endParaRPr lang="it-IT" dirty="0"/>
          </a:p>
        </p:txBody>
      </p:sp>
      <p:sp>
        <p:nvSpPr>
          <p:cNvPr id="31" name="Segnaposto numero diapositiva 30"/>
          <p:cNvSpPr>
            <a:spLocks noGrp="1"/>
          </p:cNvSpPr>
          <p:nvPr>
            <p:ph type="sldNum" sz="quarter" idx="12"/>
          </p:nvPr>
        </p:nvSpPr>
        <p:spPr/>
        <p:txBody>
          <a:bodyPr/>
          <a:lstStyle/>
          <a:p>
            <a:fld id="{F75C3D18-FF4F-4568-9D5C-640300474B94}" type="slidenum">
              <a:rPr lang="it-IT" smtClean="0"/>
              <a:pPr/>
              <a:t>‹N›</a:t>
            </a:fld>
            <a:endParaRPr lang="it-IT"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9" name="Titolo 28"/>
          <p:cNvSpPr>
            <a:spLocks noGrp="1"/>
          </p:cNvSpPr>
          <p:nvPr>
            <p:ph type="title"/>
          </p:nvPr>
        </p:nvSpPr>
        <p:spPr>
          <a:xfrm>
            <a:off x="304800" y="5410200"/>
            <a:ext cx="8610600" cy="882650"/>
          </a:xfrm>
        </p:spPr>
        <p:txBody>
          <a:bodyPr anchor="ctr"/>
          <a:lstStyle>
            <a:lvl1pPr>
              <a:defRPr/>
            </a:lvl1pPr>
          </a:lstStyle>
          <a:p>
            <a:r>
              <a:rPr kumimoji="0" lang="it-IT" smtClean="0"/>
              <a:t>Fare clic per modificare lo stile del titolo</a:t>
            </a:r>
            <a:endParaRPr kumimoji="0" lang="en-US"/>
          </a:p>
        </p:txBody>
      </p:sp>
      <p:sp>
        <p:nvSpPr>
          <p:cNvPr id="13" name="Segnaposto testo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25" name="Segnaposto testo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4" name="Segnaposto contenuto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8" name="Segnaposto contenuto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0" name="Segnaposto data 9"/>
          <p:cNvSpPr>
            <a:spLocks noGrp="1"/>
          </p:cNvSpPr>
          <p:nvPr>
            <p:ph type="dt" sz="half" idx="10"/>
          </p:nvPr>
        </p:nvSpPr>
        <p:spPr/>
        <p:txBody>
          <a:bodyPr/>
          <a:lstStyle/>
          <a:p>
            <a:fld id="{4C4073A9-A131-4C72-87E1-42423EE6BA79}" type="datetimeFigureOut">
              <a:rPr lang="it-IT" smtClean="0"/>
              <a:pPr/>
              <a:t>19/03/2019</a:t>
            </a:fld>
            <a:endParaRPr lang="it-IT" dirty="0"/>
          </a:p>
        </p:txBody>
      </p:sp>
      <p:sp>
        <p:nvSpPr>
          <p:cNvPr id="6" name="Segnaposto piè di pagina 5"/>
          <p:cNvSpPr>
            <a:spLocks noGrp="1"/>
          </p:cNvSpPr>
          <p:nvPr>
            <p:ph type="ftr" sz="quarter" idx="11"/>
          </p:nvPr>
        </p:nvSpPr>
        <p:spPr/>
        <p:txBody>
          <a:bodyPr/>
          <a:lstStyle/>
          <a:p>
            <a:endParaRPr lang="it-IT" dirty="0"/>
          </a:p>
        </p:txBody>
      </p:sp>
      <p:sp>
        <p:nvSpPr>
          <p:cNvPr id="7" name="Segnaposto numero diapositiva 6"/>
          <p:cNvSpPr>
            <a:spLocks noGrp="1"/>
          </p:cNvSpPr>
          <p:nvPr>
            <p:ph type="sldNum" sz="quarter" idx="12"/>
          </p:nvPr>
        </p:nvSpPr>
        <p:spPr>
          <a:xfrm>
            <a:off x="8229600" y="6477000"/>
            <a:ext cx="762000" cy="246888"/>
          </a:xfrm>
        </p:spPr>
        <p:txBody>
          <a:bodyPr/>
          <a:lstStyle/>
          <a:p>
            <a:fld id="{F75C3D18-FF4F-4568-9D5C-640300474B94}" type="slidenum">
              <a:rPr lang="it-IT" smtClean="0"/>
              <a:pPr/>
              <a:t>‹N›</a:t>
            </a:fld>
            <a:endParaRPr lang="it-IT" dirty="0"/>
          </a:p>
        </p:txBody>
      </p:sp>
      <p:sp>
        <p:nvSpPr>
          <p:cNvPr id="11" name="Connettore 1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30" name="Titolo 29"/>
          <p:cNvSpPr>
            <a:spLocks noGrp="1"/>
          </p:cNvSpPr>
          <p:nvPr>
            <p:ph type="title"/>
          </p:nvPr>
        </p:nvSpPr>
        <p:spPr>
          <a:xfrm>
            <a:off x="301752" y="457200"/>
            <a:ext cx="8686800" cy="841248"/>
          </a:xfrm>
        </p:spPr>
        <p:txBody>
          <a:bodyPr/>
          <a:lstStyle/>
          <a:p>
            <a:r>
              <a:rPr kumimoji="0" lang="it-IT" smtClean="0"/>
              <a:t>Fare clic per modificare lo stile del titolo</a:t>
            </a:r>
            <a:endParaRPr kumimoji="0" lang="en-US"/>
          </a:p>
        </p:txBody>
      </p:sp>
      <p:sp>
        <p:nvSpPr>
          <p:cNvPr id="12" name="Segnaposto data 11"/>
          <p:cNvSpPr>
            <a:spLocks noGrp="1"/>
          </p:cNvSpPr>
          <p:nvPr>
            <p:ph type="dt" sz="half" idx="10"/>
          </p:nvPr>
        </p:nvSpPr>
        <p:spPr/>
        <p:txBody>
          <a:bodyPr/>
          <a:lstStyle/>
          <a:p>
            <a:fld id="{4C4073A9-A131-4C72-87E1-42423EE6BA79}" type="datetimeFigureOut">
              <a:rPr lang="it-IT" smtClean="0"/>
              <a:pPr/>
              <a:t>19/03/2019</a:t>
            </a:fld>
            <a:endParaRPr lang="it-IT" dirty="0"/>
          </a:p>
        </p:txBody>
      </p:sp>
      <p:sp>
        <p:nvSpPr>
          <p:cNvPr id="21" name="Segnaposto piè di pagina 20"/>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F75C3D18-FF4F-4568-9D5C-640300474B94}" type="slidenum">
              <a:rPr lang="it-IT" smtClean="0"/>
              <a:pPr/>
              <a:t>‹N›</a:t>
            </a:fld>
            <a:endParaRPr lang="it-IT"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3" name="Segnaposto data 2"/>
          <p:cNvSpPr>
            <a:spLocks noGrp="1"/>
          </p:cNvSpPr>
          <p:nvPr>
            <p:ph type="dt" sz="half" idx="10"/>
          </p:nvPr>
        </p:nvSpPr>
        <p:spPr/>
        <p:txBody>
          <a:bodyPr/>
          <a:lstStyle/>
          <a:p>
            <a:fld id="{4C4073A9-A131-4C72-87E1-42423EE6BA79}" type="datetimeFigureOut">
              <a:rPr lang="it-IT" smtClean="0"/>
              <a:pPr/>
              <a:t>19/03/2019</a:t>
            </a:fld>
            <a:endParaRPr lang="it-IT" dirty="0"/>
          </a:p>
        </p:txBody>
      </p:sp>
      <p:sp>
        <p:nvSpPr>
          <p:cNvPr id="24" name="Segnaposto piè di pagina 23"/>
          <p:cNvSpPr>
            <a:spLocks noGrp="1"/>
          </p:cNvSpPr>
          <p:nvPr>
            <p:ph type="ftr" sz="quarter" idx="11"/>
          </p:nvPr>
        </p:nvSpPr>
        <p:spPr/>
        <p:txBody>
          <a:bodyPr/>
          <a:lstStyle/>
          <a:p>
            <a:endParaRPr lang="it-IT" dirty="0"/>
          </a:p>
        </p:txBody>
      </p:sp>
      <p:sp>
        <p:nvSpPr>
          <p:cNvPr id="7" name="Segnaposto numero diapositiva 6"/>
          <p:cNvSpPr>
            <a:spLocks noGrp="1"/>
          </p:cNvSpPr>
          <p:nvPr>
            <p:ph type="sldNum" sz="quarter" idx="12"/>
          </p:nvPr>
        </p:nvSpPr>
        <p:spPr/>
        <p:txBody>
          <a:bodyPr/>
          <a:lstStyle/>
          <a:p>
            <a:fld id="{F75C3D18-FF4F-4568-9D5C-640300474B94}" type="slidenum">
              <a:rPr lang="it-IT" smtClean="0"/>
              <a:pPr/>
              <a:t>‹N›</a:t>
            </a:fld>
            <a:endParaRPr lang="it-IT"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8" name="Connettore 1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Titolo 11"/>
          <p:cNvSpPr>
            <a:spLocks noGrp="1"/>
          </p:cNvSpPr>
          <p:nvPr>
            <p:ph type="title"/>
          </p:nvPr>
        </p:nvSpPr>
        <p:spPr>
          <a:xfrm>
            <a:off x="457200" y="5486400"/>
            <a:ext cx="8458200" cy="520700"/>
          </a:xfrm>
        </p:spPr>
        <p:txBody>
          <a:bodyPr anchor="ctr"/>
          <a:lstStyle>
            <a:lvl1pPr algn="l">
              <a:buNone/>
              <a:defRPr sz="2000" b="1"/>
            </a:lvl1pPr>
          </a:lstStyle>
          <a:p>
            <a:r>
              <a:rPr kumimoji="0" lang="it-IT" smtClean="0"/>
              <a:t>Fare clic per modificare lo stile del titolo</a:t>
            </a:r>
            <a:endParaRPr kumimoji="0" lang="en-US"/>
          </a:p>
        </p:txBody>
      </p:sp>
      <p:sp>
        <p:nvSpPr>
          <p:cNvPr id="26" name="Segnaposto testo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it-IT" smtClean="0"/>
              <a:t>Fare clic per modificare stili del testo dello schema</a:t>
            </a:r>
          </a:p>
        </p:txBody>
      </p:sp>
      <p:sp>
        <p:nvSpPr>
          <p:cNvPr id="14" name="Segnaposto contenuto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5" name="Segnaposto data 24"/>
          <p:cNvSpPr>
            <a:spLocks noGrp="1"/>
          </p:cNvSpPr>
          <p:nvPr>
            <p:ph type="dt" sz="half" idx="10"/>
          </p:nvPr>
        </p:nvSpPr>
        <p:spPr/>
        <p:txBody>
          <a:bodyPr/>
          <a:lstStyle/>
          <a:p>
            <a:fld id="{4C4073A9-A131-4C72-87E1-42423EE6BA79}" type="datetimeFigureOut">
              <a:rPr lang="it-IT" smtClean="0"/>
              <a:pPr/>
              <a:t>19/03/2019</a:t>
            </a:fld>
            <a:endParaRPr lang="it-IT" dirty="0"/>
          </a:p>
        </p:txBody>
      </p:sp>
      <p:sp>
        <p:nvSpPr>
          <p:cNvPr id="29" name="Segnaposto piè di pagina 28"/>
          <p:cNvSpPr>
            <a:spLocks noGrp="1"/>
          </p:cNvSpPr>
          <p:nvPr>
            <p:ph type="ftr" sz="quarter" idx="11"/>
          </p:nvPr>
        </p:nvSpPr>
        <p:spPr/>
        <p:txBody>
          <a:bodyPr/>
          <a:lstStyle/>
          <a:p>
            <a:endParaRPr lang="it-IT" dirty="0"/>
          </a:p>
        </p:txBody>
      </p:sp>
      <p:sp>
        <p:nvSpPr>
          <p:cNvPr id="7" name="Segnaposto numero diapositiva 6"/>
          <p:cNvSpPr>
            <a:spLocks noGrp="1"/>
          </p:cNvSpPr>
          <p:nvPr>
            <p:ph type="sldNum" sz="quarter" idx="12"/>
          </p:nvPr>
        </p:nvSpPr>
        <p:spPr/>
        <p:txBody>
          <a:bodyPr/>
          <a:lstStyle/>
          <a:p>
            <a:fld id="{F75C3D18-FF4F-4568-9D5C-640300474B94}" type="slidenum">
              <a:rPr lang="it-IT" smtClean="0"/>
              <a:pPr/>
              <a:t>‹N›</a:t>
            </a:fld>
            <a:endParaRPr lang="it-IT"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13" name="Segnaposto immagine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it-IT" dirty="0" smtClean="0"/>
              <a:t>Fare clic sull'icona per inserire un'immagine</a:t>
            </a:r>
            <a:endParaRPr kumimoji="0" lang="en-US" dirty="0"/>
          </a:p>
        </p:txBody>
      </p:sp>
      <p:sp>
        <p:nvSpPr>
          <p:cNvPr id="7" name="Segnaposto data 6"/>
          <p:cNvSpPr>
            <a:spLocks noGrp="1"/>
          </p:cNvSpPr>
          <p:nvPr>
            <p:ph type="dt" sz="half" idx="10"/>
          </p:nvPr>
        </p:nvSpPr>
        <p:spPr/>
        <p:txBody>
          <a:bodyPr/>
          <a:lstStyle/>
          <a:p>
            <a:fld id="{4C4073A9-A131-4C72-87E1-42423EE6BA79}" type="datetimeFigureOut">
              <a:rPr lang="it-IT" smtClean="0"/>
              <a:pPr/>
              <a:t>19/03/2019</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31" name="Segnaposto numero diapositiva 30"/>
          <p:cNvSpPr>
            <a:spLocks noGrp="1"/>
          </p:cNvSpPr>
          <p:nvPr>
            <p:ph type="sldNum" sz="quarter" idx="12"/>
          </p:nvPr>
        </p:nvSpPr>
        <p:spPr/>
        <p:txBody>
          <a:bodyPr/>
          <a:lstStyle/>
          <a:p>
            <a:fld id="{F75C3D18-FF4F-4568-9D5C-640300474B94}" type="slidenum">
              <a:rPr lang="it-IT" smtClean="0"/>
              <a:pPr/>
              <a:t>‹N›</a:t>
            </a:fld>
            <a:endParaRPr lang="it-IT" dirty="0"/>
          </a:p>
        </p:txBody>
      </p:sp>
      <p:sp>
        <p:nvSpPr>
          <p:cNvPr id="17" name="Titolo 16"/>
          <p:cNvSpPr>
            <a:spLocks noGrp="1"/>
          </p:cNvSpPr>
          <p:nvPr>
            <p:ph type="title"/>
          </p:nvPr>
        </p:nvSpPr>
        <p:spPr>
          <a:xfrm>
            <a:off x="381000" y="4993760"/>
            <a:ext cx="5867400" cy="522288"/>
          </a:xfrm>
        </p:spPr>
        <p:txBody>
          <a:bodyPr anchor="ctr"/>
          <a:lstStyle>
            <a:lvl1pPr algn="l">
              <a:buNone/>
              <a:defRPr sz="2000" b="1"/>
            </a:lvl1pPr>
          </a:lstStyle>
          <a:p>
            <a:r>
              <a:rPr kumimoji="0" lang="it-IT" smtClean="0"/>
              <a:t>Fare clic per modificare lo stile del titolo</a:t>
            </a:r>
            <a:endParaRPr kumimoji="0" lang="en-US"/>
          </a:p>
        </p:txBody>
      </p:sp>
      <p:sp>
        <p:nvSpPr>
          <p:cNvPr id="26" name="Segnaposto testo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it-IT" smtClean="0"/>
              <a:t>Fare clic per modificare stili del testo dello schema</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Connettore 1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Segnaposto testo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1" name="Segnaposto data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4C4073A9-A131-4C72-87E1-42423EE6BA79}" type="datetimeFigureOut">
              <a:rPr lang="it-IT" smtClean="0"/>
              <a:pPr/>
              <a:t>19/03/2019</a:t>
            </a:fld>
            <a:endParaRPr lang="it-IT" dirty="0"/>
          </a:p>
        </p:txBody>
      </p:sp>
      <p:sp>
        <p:nvSpPr>
          <p:cNvPr id="28" name="Segnaposto piè di pagina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it-IT" dirty="0"/>
          </a:p>
        </p:txBody>
      </p:sp>
      <p:sp>
        <p:nvSpPr>
          <p:cNvPr id="5" name="Segnaposto numero diapositiva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F75C3D18-FF4F-4568-9D5C-640300474B94}" type="slidenum">
              <a:rPr lang="it-IT" smtClean="0"/>
              <a:pPr/>
              <a:t>‹N›</a:t>
            </a:fld>
            <a:endParaRPr lang="it-IT" dirty="0"/>
          </a:p>
        </p:txBody>
      </p:sp>
      <p:sp>
        <p:nvSpPr>
          <p:cNvPr id="10" name="Segnaposto titolo 9"/>
          <p:cNvSpPr>
            <a:spLocks noGrp="1"/>
          </p:cNvSpPr>
          <p:nvPr>
            <p:ph type="title"/>
          </p:nvPr>
        </p:nvSpPr>
        <p:spPr>
          <a:xfrm>
            <a:off x="304800" y="457200"/>
            <a:ext cx="8686800" cy="838200"/>
          </a:xfrm>
          <a:prstGeom prst="rect">
            <a:avLst/>
          </a:prstGeom>
        </p:spPr>
        <p:txBody>
          <a:bodyPr vert="horz" anchor="ctr">
            <a:normAutofit/>
          </a:bodyPr>
          <a:lstStyle/>
          <a:p>
            <a:r>
              <a:rPr kumimoji="0" lang="it-IT" smtClean="0"/>
              <a:t>Fare clic per modificare lo stile del titolo</a:t>
            </a:r>
            <a:endParaRPr kumimoji="0" lang="en-US"/>
          </a:p>
        </p:txBody>
      </p:sp>
      <p:sp>
        <p:nvSpPr>
          <p:cNvPr id="9" name="Connettore 1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Connettore 1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7.jpeg"/><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hyperlink" Target="http://www.ilburchiello.it/pics/01_-_Il_Burchiello_al_Portello.jp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tile tx="0" ty="0" sx="100000" sy="100000" flip="none" algn="t"/>
        </a:blip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a:xfrm>
            <a:off x="642910" y="285728"/>
            <a:ext cx="7772400" cy="1214446"/>
          </a:xfrm>
        </p:spPr>
        <p:txBody>
          <a:bodyPr>
            <a:normAutofit fontScale="90000"/>
          </a:bodyPr>
          <a:lstStyle/>
          <a:p>
            <a:pPr algn="ctr"/>
            <a:r>
              <a:rPr lang="it-IT" sz="3600" dirty="0">
                <a:solidFill>
                  <a:srgbClr val="002060"/>
                </a:solidFill>
              </a:rPr>
              <a:t>A cruise among the </a:t>
            </a:r>
            <a:r>
              <a:rPr lang="it-IT" sz="3600" dirty="0" smtClean="0">
                <a:solidFill>
                  <a:srgbClr val="002060"/>
                </a:solidFill>
              </a:rPr>
              <a:t>Venetian Villas </a:t>
            </a:r>
            <a:r>
              <a:rPr lang="it-IT" sz="3600" dirty="0">
                <a:solidFill>
                  <a:srgbClr val="002060"/>
                </a:solidFill>
              </a:rPr>
              <a:t>of the Brenta Riviera</a:t>
            </a:r>
            <a:r>
              <a:rPr lang="it-IT" dirty="0"/>
              <a:t/>
            </a:r>
            <a:br>
              <a:rPr lang="it-IT" dirty="0"/>
            </a:br>
            <a:endParaRPr lang="it-IT" dirty="0"/>
          </a:p>
        </p:txBody>
      </p:sp>
      <p:sp>
        <p:nvSpPr>
          <p:cNvPr id="4" name="CasellaDiTesto 3"/>
          <p:cNvSpPr txBox="1"/>
          <p:nvPr/>
        </p:nvSpPr>
        <p:spPr>
          <a:xfrm>
            <a:off x="428596" y="1357298"/>
            <a:ext cx="8143932" cy="1938992"/>
          </a:xfrm>
          <a:prstGeom prst="rect">
            <a:avLst/>
          </a:prstGeom>
          <a:noFill/>
        </p:spPr>
        <p:txBody>
          <a:bodyPr wrap="square" rtlCol="0">
            <a:spAutoFit/>
          </a:bodyPr>
          <a:lstStyle/>
          <a:p>
            <a:r>
              <a:rPr lang="en-US" sz="2000" dirty="0" smtClean="0">
                <a:effectLst>
                  <a:outerShdw blurRad="38100" dist="38100" dir="2700000" algn="tl">
                    <a:srgbClr val="000000">
                      <a:alpha val="43137"/>
                    </a:srgbClr>
                  </a:outerShdw>
                </a:effectLst>
              </a:rPr>
              <a:t> To visit Italy through the navigating system is not so typical but it can be very interesting and charming.</a:t>
            </a:r>
          </a:p>
          <a:p>
            <a:r>
              <a:rPr lang="en-US" sz="2000" dirty="0" smtClean="0">
                <a:effectLst>
                  <a:outerShdw blurRad="38100" dist="38100" dir="2700000" algn="tl">
                    <a:srgbClr val="000000">
                      <a:alpha val="43137"/>
                    </a:srgbClr>
                  </a:outerShdw>
                </a:effectLst>
              </a:rPr>
              <a:t>Thanks to the many water ways running through our wonderful country, you can choose river routes and navigation in lakes and lagoons. They represent one of the best opportunities to appreciate the area, between the plain and the sea.</a:t>
            </a:r>
            <a:endParaRPr lang="it-IT" sz="2000" dirty="0">
              <a:effectLst>
                <a:outerShdw blurRad="38100" dist="38100" dir="2700000" algn="tl">
                  <a:srgbClr val="000000">
                    <a:alpha val="43137"/>
                  </a:srgbClr>
                </a:outerShdw>
              </a:effectLst>
            </a:endParaRPr>
          </a:p>
        </p:txBody>
      </p:sp>
      <p:pic>
        <p:nvPicPr>
          <p:cNvPr id="17410" name="Picture 2" descr="Immagine correlata"/>
          <p:cNvPicPr>
            <a:picLocks noChangeAspect="1" noChangeArrowheads="1"/>
          </p:cNvPicPr>
          <p:nvPr/>
        </p:nvPicPr>
        <p:blipFill>
          <a:blip r:embed="rId3" cstate="print"/>
          <a:srcRect/>
          <a:stretch>
            <a:fillRect/>
          </a:stretch>
        </p:blipFill>
        <p:spPr bwMode="auto">
          <a:xfrm>
            <a:off x="4214810" y="3429000"/>
            <a:ext cx="4714907" cy="2848484"/>
          </a:xfrm>
          <a:prstGeom prst="rect">
            <a:avLst/>
          </a:prstGeom>
          <a:noFill/>
        </p:spPr>
      </p:pic>
      <p:pic>
        <p:nvPicPr>
          <p:cNvPr id="17412" name="Picture 4" descr="Risultati immagini per navigazione laghi e fiumi in italia"/>
          <p:cNvPicPr>
            <a:picLocks noChangeAspect="1" noChangeArrowheads="1"/>
          </p:cNvPicPr>
          <p:nvPr/>
        </p:nvPicPr>
        <p:blipFill>
          <a:blip r:embed="rId4" cstate="print"/>
          <a:srcRect/>
          <a:stretch>
            <a:fillRect/>
          </a:stretch>
        </p:blipFill>
        <p:spPr bwMode="auto">
          <a:xfrm>
            <a:off x="928662" y="3357562"/>
            <a:ext cx="3000396" cy="3286123"/>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304800" y="0"/>
            <a:ext cx="8686800" cy="620688"/>
          </a:xfrm>
        </p:spPr>
        <p:txBody>
          <a:bodyPr>
            <a:normAutofit fontScale="90000"/>
          </a:bodyPr>
          <a:lstStyle/>
          <a:p>
            <a:r>
              <a:rPr lang="it-IT" dirty="0"/>
              <a:t> </a:t>
            </a:r>
            <a:r>
              <a:rPr lang="it-IT" dirty="0" smtClean="0"/>
              <a:t>                     </a:t>
            </a:r>
            <a:r>
              <a:rPr lang="it-IT" dirty="0" smtClean="0"/>
              <a:t>Villa </a:t>
            </a:r>
            <a:r>
              <a:rPr lang="it-IT" dirty="0" err="1" smtClean="0"/>
              <a:t>Foscari</a:t>
            </a:r>
            <a:endParaRPr lang="it-IT" dirty="0"/>
          </a:p>
        </p:txBody>
      </p:sp>
      <p:sp>
        <p:nvSpPr>
          <p:cNvPr id="3" name="Segnaposto contenuto 2"/>
          <p:cNvSpPr>
            <a:spLocks noGrp="1"/>
          </p:cNvSpPr>
          <p:nvPr>
            <p:ph idx="1"/>
          </p:nvPr>
        </p:nvSpPr>
        <p:spPr>
          <a:xfrm>
            <a:off x="304800" y="764704"/>
            <a:ext cx="8686800" cy="4824535"/>
          </a:xfrm>
        </p:spPr>
        <p:txBody>
          <a:bodyPr>
            <a:noAutofit/>
          </a:bodyPr>
          <a:lstStyle/>
          <a:p>
            <a:r>
              <a:rPr lang="it-IT" sz="2000" b="1" dirty="0" err="1" smtClean="0"/>
              <a:t>It</a:t>
            </a:r>
            <a:r>
              <a:rPr lang="it-IT" sz="2000" b="1" dirty="0" smtClean="0"/>
              <a:t> </a:t>
            </a:r>
            <a:r>
              <a:rPr lang="it-IT" sz="2000" b="1" dirty="0" err="1" smtClean="0"/>
              <a:t>is</a:t>
            </a:r>
            <a:r>
              <a:rPr lang="it-IT" sz="2000" b="1" dirty="0" smtClean="0"/>
              <a:t> </a:t>
            </a:r>
            <a:r>
              <a:rPr lang="it-IT" sz="2000" b="1" dirty="0" err="1" smtClean="0"/>
              <a:t>also</a:t>
            </a:r>
            <a:r>
              <a:rPr lang="it-IT" sz="2000" b="1" dirty="0" smtClean="0"/>
              <a:t> </a:t>
            </a:r>
            <a:r>
              <a:rPr lang="it-IT" sz="2000" b="1" dirty="0" err="1" smtClean="0"/>
              <a:t>called</a:t>
            </a:r>
            <a:r>
              <a:rPr lang="it-IT" sz="2000" b="1" dirty="0" smtClean="0"/>
              <a:t> «The Malcontenta» and </a:t>
            </a:r>
            <a:r>
              <a:rPr lang="it-IT" sz="2000" b="1" dirty="0" err="1" smtClean="0"/>
              <a:t>it</a:t>
            </a:r>
            <a:r>
              <a:rPr lang="it-IT" sz="2000" b="1" dirty="0" smtClean="0"/>
              <a:t> </a:t>
            </a:r>
            <a:r>
              <a:rPr lang="it-IT" sz="2000" b="1" dirty="0" err="1" smtClean="0"/>
              <a:t>is</a:t>
            </a:r>
            <a:r>
              <a:rPr lang="it-IT" sz="2000" b="1" dirty="0" smtClean="0"/>
              <a:t> </a:t>
            </a:r>
            <a:r>
              <a:rPr lang="it-IT" sz="2000" b="1" dirty="0" err="1" smtClean="0"/>
              <a:t>one</a:t>
            </a:r>
            <a:r>
              <a:rPr lang="it-IT" sz="2000" b="1" dirty="0" smtClean="0"/>
              <a:t> </a:t>
            </a:r>
            <a:r>
              <a:rPr lang="it-IT" sz="2000" b="1" dirty="0"/>
              <a:t>of the </a:t>
            </a:r>
            <a:r>
              <a:rPr lang="it-IT" sz="2000" b="1" dirty="0" err="1"/>
              <a:t>masterpieces</a:t>
            </a:r>
            <a:r>
              <a:rPr lang="it-IT" sz="2000" b="1" dirty="0"/>
              <a:t> of the </a:t>
            </a:r>
            <a:r>
              <a:rPr lang="it-IT" sz="2000" b="1" dirty="0" err="1"/>
              <a:t>genius</a:t>
            </a:r>
            <a:r>
              <a:rPr lang="it-IT" sz="2000" b="1" dirty="0"/>
              <a:t> of Andrea Palladio. The Malcontenta </a:t>
            </a:r>
            <a:r>
              <a:rPr lang="it-IT" sz="2000" b="1" dirty="0" err="1"/>
              <a:t>is</a:t>
            </a:r>
            <a:r>
              <a:rPr lang="it-IT" sz="2000" b="1" dirty="0"/>
              <a:t> a </a:t>
            </a:r>
            <a:r>
              <a:rPr lang="it-IT" sz="2000" b="1" dirty="0" err="1"/>
              <a:t>typical</a:t>
            </a:r>
            <a:r>
              <a:rPr lang="it-IT" sz="2000" b="1" dirty="0"/>
              <a:t> </a:t>
            </a:r>
            <a:r>
              <a:rPr lang="it-IT" sz="2000" b="1" dirty="0" err="1"/>
              <a:t>example</a:t>
            </a:r>
            <a:r>
              <a:rPr lang="it-IT" sz="2000" b="1" dirty="0"/>
              <a:t> of a </a:t>
            </a:r>
            <a:endParaRPr lang="it-IT" sz="2000" b="1" dirty="0" smtClean="0"/>
          </a:p>
          <a:p>
            <a:pPr marL="0" indent="0">
              <a:buNone/>
            </a:pPr>
            <a:r>
              <a:rPr lang="it-IT" sz="2000" b="1" dirty="0"/>
              <a:t> </a:t>
            </a:r>
            <a:r>
              <a:rPr lang="it-IT" sz="2000" b="1" dirty="0" smtClean="0"/>
              <a:t>   </a:t>
            </a:r>
            <a:r>
              <a:rPr lang="it-IT" sz="2000" b="1" dirty="0" err="1" smtClean="0"/>
              <a:t>temple</a:t>
            </a:r>
            <a:r>
              <a:rPr lang="it-IT" sz="2000" b="1" dirty="0" smtClean="0"/>
              <a:t>-villa</a:t>
            </a:r>
            <a:r>
              <a:rPr lang="it-IT" sz="2000" b="1" dirty="0"/>
              <a:t>, with a </a:t>
            </a:r>
            <a:r>
              <a:rPr lang="it-IT" sz="2000" b="1" dirty="0" err="1"/>
              <a:t>monumental</a:t>
            </a:r>
            <a:r>
              <a:rPr lang="it-IT" sz="2000" b="1" dirty="0"/>
              <a:t> </a:t>
            </a:r>
            <a:r>
              <a:rPr lang="it-IT" sz="2000" b="1" dirty="0" err="1"/>
              <a:t>pronaos</a:t>
            </a:r>
            <a:r>
              <a:rPr lang="it-IT" sz="2000" b="1" dirty="0"/>
              <a:t> </a:t>
            </a:r>
            <a:r>
              <a:rPr lang="it-IT" sz="2000" b="1" dirty="0" err="1" smtClean="0"/>
              <a:t>reflecting</a:t>
            </a:r>
            <a:endParaRPr lang="it-IT" sz="2000" b="1" dirty="0" smtClean="0"/>
          </a:p>
          <a:p>
            <a:pPr marL="0" indent="0">
              <a:buNone/>
            </a:pPr>
            <a:r>
              <a:rPr lang="it-IT" sz="2000" b="1" dirty="0" smtClean="0"/>
              <a:t>    in </a:t>
            </a:r>
            <a:r>
              <a:rPr lang="it-IT" sz="2000" b="1" dirty="0"/>
              <a:t>the </a:t>
            </a:r>
            <a:r>
              <a:rPr lang="it-IT" sz="2000" b="1" dirty="0" err="1"/>
              <a:t>waters</a:t>
            </a:r>
            <a:r>
              <a:rPr lang="it-IT" sz="2000" b="1" dirty="0"/>
              <a:t> of the c</a:t>
            </a:r>
            <a:r>
              <a:rPr lang="it-IT" sz="2000" b="1" dirty="0" smtClean="0"/>
              <a:t>anal.</a:t>
            </a:r>
            <a:endParaRPr lang="it-IT" sz="2000" b="1" dirty="0"/>
          </a:p>
          <a:p>
            <a:r>
              <a:rPr lang="it-IT" sz="2000" b="1" dirty="0" err="1"/>
              <a:t>It</a:t>
            </a:r>
            <a:r>
              <a:rPr lang="it-IT" sz="2000" b="1" dirty="0"/>
              <a:t> </a:t>
            </a:r>
            <a:r>
              <a:rPr lang="it-IT" sz="2000" b="1" dirty="0" err="1"/>
              <a:t>was</a:t>
            </a:r>
            <a:r>
              <a:rPr lang="it-IT" sz="2000" b="1" dirty="0"/>
              <a:t> </a:t>
            </a:r>
            <a:r>
              <a:rPr lang="it-IT" sz="2000" b="1" dirty="0" err="1"/>
              <a:t>built</a:t>
            </a:r>
            <a:r>
              <a:rPr lang="it-IT" sz="2000" b="1" dirty="0"/>
              <a:t> for Nicolò and Alvise </a:t>
            </a:r>
            <a:r>
              <a:rPr lang="it-IT" sz="2000" b="1" dirty="0" err="1"/>
              <a:t>Foscari</a:t>
            </a:r>
            <a:r>
              <a:rPr lang="it-IT" sz="2000" b="1" dirty="0"/>
              <a:t> and </a:t>
            </a:r>
            <a:r>
              <a:rPr lang="it-IT" sz="2000" b="1" dirty="0" err="1"/>
              <a:t>it</a:t>
            </a:r>
            <a:r>
              <a:rPr lang="it-IT" sz="2000" b="1" dirty="0"/>
              <a:t> </a:t>
            </a:r>
            <a:r>
              <a:rPr lang="it-IT" sz="2000" b="1" dirty="0" err="1"/>
              <a:t>still</a:t>
            </a:r>
            <a:r>
              <a:rPr lang="it-IT" sz="2000" b="1" dirty="0"/>
              <a:t> </a:t>
            </a:r>
            <a:r>
              <a:rPr lang="it-IT" sz="2000" b="1" dirty="0" err="1"/>
              <a:t>belongs</a:t>
            </a:r>
            <a:r>
              <a:rPr lang="it-IT" sz="2000" b="1" dirty="0"/>
              <a:t> to the </a:t>
            </a:r>
            <a:r>
              <a:rPr lang="it-IT" sz="2000" b="1" dirty="0" err="1"/>
              <a:t>descendants</a:t>
            </a:r>
            <a:r>
              <a:rPr lang="it-IT" sz="2000" b="1" dirty="0"/>
              <a:t> of </a:t>
            </a:r>
            <a:r>
              <a:rPr lang="it-IT" sz="2000" b="1" dirty="0" err="1"/>
              <a:t>that</a:t>
            </a:r>
            <a:r>
              <a:rPr lang="it-IT" sz="2000" b="1" dirty="0"/>
              <a:t> </a:t>
            </a:r>
            <a:r>
              <a:rPr lang="it-IT" sz="2000" b="1" dirty="0" err="1"/>
              <a:t>noble</a:t>
            </a:r>
            <a:r>
              <a:rPr lang="it-IT" sz="2000" b="1" dirty="0"/>
              <a:t> family. The </a:t>
            </a:r>
            <a:r>
              <a:rPr lang="it-IT" sz="2000" b="1" dirty="0" err="1"/>
              <a:t>legend</a:t>
            </a:r>
            <a:r>
              <a:rPr lang="it-IT" sz="2000" b="1" dirty="0"/>
              <a:t> </a:t>
            </a:r>
            <a:r>
              <a:rPr lang="it-IT" sz="2000" b="1" dirty="0" err="1"/>
              <a:t>goes</a:t>
            </a:r>
            <a:r>
              <a:rPr lang="it-IT" sz="2000" b="1" dirty="0"/>
              <a:t> </a:t>
            </a:r>
            <a:r>
              <a:rPr lang="it-IT" sz="2000" b="1" dirty="0" err="1"/>
              <a:t>that</a:t>
            </a:r>
            <a:r>
              <a:rPr lang="it-IT" sz="2000" b="1" dirty="0"/>
              <a:t> the villa </a:t>
            </a:r>
            <a:r>
              <a:rPr lang="it-IT" sz="2000" b="1" dirty="0" err="1"/>
              <a:t>owes</a:t>
            </a:r>
            <a:r>
              <a:rPr lang="it-IT" sz="2000" b="1" dirty="0"/>
              <a:t> </a:t>
            </a:r>
            <a:r>
              <a:rPr lang="it-IT" sz="2000" b="1" dirty="0" err="1"/>
              <a:t>its</a:t>
            </a:r>
            <a:r>
              <a:rPr lang="it-IT" sz="2000" b="1" dirty="0"/>
              <a:t> </a:t>
            </a:r>
            <a:r>
              <a:rPr lang="it-IT" sz="2000" b="1" dirty="0" err="1"/>
              <a:t>name</a:t>
            </a:r>
            <a:r>
              <a:rPr lang="it-IT" sz="2000" b="1" dirty="0"/>
              <a:t> “Malcontenta” (</a:t>
            </a:r>
            <a:r>
              <a:rPr lang="it-IT" sz="2000" b="1" dirty="0" err="1"/>
              <a:t>never</a:t>
            </a:r>
            <a:r>
              <a:rPr lang="it-IT" sz="2000" b="1" dirty="0"/>
              <a:t> happy) to the </a:t>
            </a:r>
            <a:r>
              <a:rPr lang="it-IT" sz="2000" b="1" dirty="0" err="1"/>
              <a:t>unhappy</a:t>
            </a:r>
            <a:r>
              <a:rPr lang="it-IT" sz="2000" b="1" dirty="0"/>
              <a:t> soul of the </a:t>
            </a:r>
            <a:r>
              <a:rPr lang="it-IT" sz="2000" b="1" dirty="0" err="1"/>
              <a:t>wife</a:t>
            </a:r>
            <a:r>
              <a:rPr lang="it-IT" sz="2000" b="1" dirty="0"/>
              <a:t> of </a:t>
            </a:r>
            <a:r>
              <a:rPr lang="it-IT" sz="2000" b="1" dirty="0" err="1"/>
              <a:t>one</a:t>
            </a:r>
            <a:r>
              <a:rPr lang="it-IT" sz="2000" b="1" dirty="0"/>
              <a:t> of the </a:t>
            </a:r>
            <a:r>
              <a:rPr lang="it-IT" sz="2000" b="1" dirty="0" err="1"/>
              <a:t>Foscari</a:t>
            </a:r>
            <a:r>
              <a:rPr lang="it-IT" sz="2000" b="1" dirty="0"/>
              <a:t> men, </a:t>
            </a:r>
            <a:r>
              <a:rPr lang="it-IT" sz="2000" b="1" dirty="0" err="1"/>
              <a:t>who</a:t>
            </a:r>
            <a:r>
              <a:rPr lang="it-IT" sz="2000" b="1" dirty="0"/>
              <a:t> </a:t>
            </a:r>
            <a:r>
              <a:rPr lang="it-IT" sz="2000" b="1" dirty="0" err="1"/>
              <a:t>was</a:t>
            </a:r>
            <a:r>
              <a:rPr lang="it-IT" sz="2000" b="1" dirty="0"/>
              <a:t> </a:t>
            </a:r>
            <a:r>
              <a:rPr lang="it-IT" sz="2000" b="1" dirty="0" err="1"/>
              <a:t>exiled</a:t>
            </a:r>
            <a:r>
              <a:rPr lang="it-IT" sz="2000" b="1" dirty="0"/>
              <a:t> </a:t>
            </a:r>
            <a:r>
              <a:rPr lang="it-IT" sz="2000" b="1" dirty="0" err="1"/>
              <a:t>here</a:t>
            </a:r>
            <a:r>
              <a:rPr lang="it-IT" sz="2000" b="1" dirty="0"/>
              <a:t> </a:t>
            </a:r>
            <a:r>
              <a:rPr lang="it-IT" sz="2000" b="1" dirty="0" err="1"/>
              <a:t>against</a:t>
            </a:r>
            <a:r>
              <a:rPr lang="it-IT" sz="2000" b="1" dirty="0"/>
              <a:t> </a:t>
            </a:r>
            <a:r>
              <a:rPr lang="it-IT" sz="2000" b="1" dirty="0" err="1"/>
              <a:t>her</a:t>
            </a:r>
            <a:r>
              <a:rPr lang="it-IT" sz="2000" b="1" dirty="0"/>
              <a:t> </a:t>
            </a:r>
            <a:r>
              <a:rPr lang="it-IT" sz="2000" b="1" dirty="0" err="1" smtClean="0"/>
              <a:t>will</a:t>
            </a:r>
            <a:r>
              <a:rPr lang="it-IT" sz="2000" b="1" dirty="0" smtClean="0"/>
              <a:t>.</a:t>
            </a:r>
            <a:endParaRPr lang="it-IT" sz="2000" b="1" dirty="0"/>
          </a:p>
          <a:p>
            <a:endParaRPr lang="it-IT" sz="2000" b="1" dirty="0"/>
          </a:p>
        </p:txBody>
      </p:sp>
      <p:pic>
        <p:nvPicPr>
          <p:cNvPr id="9" name="Picture 2" descr="Risultati immagini per villa foscar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7744" y="3645024"/>
            <a:ext cx="4207273" cy="236637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3" name="Segnaposto contenuto 2"/>
          <p:cNvSpPr>
            <a:spLocks noGrp="1"/>
          </p:cNvSpPr>
          <p:nvPr>
            <p:ph idx="1"/>
          </p:nvPr>
        </p:nvSpPr>
        <p:spPr>
          <a:xfrm>
            <a:off x="304800" y="620688"/>
            <a:ext cx="8686800" cy="5459437"/>
          </a:xfrm>
        </p:spPr>
        <p:txBody>
          <a:bodyPr>
            <a:normAutofit/>
          </a:bodyPr>
          <a:lstStyle/>
          <a:p>
            <a:r>
              <a:rPr lang="en-US" sz="2800" b="1" dirty="0"/>
              <a:t>This tour on the river is a </a:t>
            </a:r>
            <a:r>
              <a:rPr lang="en-US" sz="2800" b="1" dirty="0" smtClean="0"/>
              <a:t>journey </a:t>
            </a:r>
            <a:r>
              <a:rPr lang="en-US" sz="2800" b="1" dirty="0"/>
              <a:t>through the beauty of the landscape and the magnificent works of art of our region</a:t>
            </a:r>
            <a:r>
              <a:rPr lang="en-US" sz="2800" b="1" dirty="0" smtClean="0"/>
              <a:t>.</a:t>
            </a:r>
          </a:p>
          <a:p>
            <a:r>
              <a:rPr lang="en-US" sz="2800" b="1" dirty="0" smtClean="0"/>
              <a:t> </a:t>
            </a:r>
            <a:r>
              <a:rPr lang="it-IT" sz="2800" b="1" dirty="0" err="1"/>
              <a:t>It</a:t>
            </a:r>
            <a:r>
              <a:rPr lang="it-IT" sz="2800" b="1" dirty="0"/>
              <a:t> </a:t>
            </a:r>
            <a:r>
              <a:rPr lang="it-IT" sz="2800" b="1" dirty="0" err="1"/>
              <a:t>is</a:t>
            </a:r>
            <a:r>
              <a:rPr lang="it-IT" sz="2800" b="1" dirty="0"/>
              <a:t> </a:t>
            </a:r>
            <a:r>
              <a:rPr lang="it-IT" sz="2800" b="1" dirty="0" err="1" smtClean="0"/>
              <a:t>unforgettable</a:t>
            </a:r>
            <a:r>
              <a:rPr lang="it-IT" sz="2800" b="1" dirty="0" smtClean="0"/>
              <a:t>.</a:t>
            </a:r>
            <a:endParaRPr lang="it-IT" sz="2800" b="1" dirty="0"/>
          </a:p>
        </p:txBody>
      </p:sp>
      <p:pic>
        <p:nvPicPr>
          <p:cNvPr id="4" name="Picture 2" descr="Risultati immagini per villa foscar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61166" y="2171036"/>
            <a:ext cx="2335065" cy="1656184"/>
          </a:xfrm>
          <a:prstGeom prst="rect">
            <a:avLst/>
          </a:prstGeom>
          <a:noFill/>
          <a:extLst>
            <a:ext uri="{909E8E84-426E-40DD-AFC4-6F175D3DCCD1}">
              <a14:hiddenFill xmlns:a14="http://schemas.microsoft.com/office/drawing/2010/main">
                <a:solidFill>
                  <a:srgbClr val="FFFFFF"/>
                </a:solidFill>
              </a14:hiddenFill>
            </a:ext>
          </a:extLst>
        </p:spPr>
      </p:pic>
      <p:pic>
        <p:nvPicPr>
          <p:cNvPr id="8" name="Immagin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08104" y="5085184"/>
            <a:ext cx="3002873" cy="1345080"/>
          </a:xfrm>
          <a:prstGeom prst="rect">
            <a:avLst/>
          </a:prstGeom>
        </p:spPr>
      </p:pic>
      <p:pic>
        <p:nvPicPr>
          <p:cNvPr id="9" name="Picture 2" descr="Immagine correlata"/>
          <p:cNvPicPr>
            <a:picLocks noChangeAspect="1" noChangeArrowheads="1"/>
          </p:cNvPicPr>
          <p:nvPr/>
        </p:nvPicPr>
        <p:blipFill>
          <a:blip r:embed="rId5" cstate="print"/>
          <a:srcRect/>
          <a:stretch>
            <a:fillRect/>
          </a:stretch>
        </p:blipFill>
        <p:spPr bwMode="auto">
          <a:xfrm>
            <a:off x="611560" y="5023641"/>
            <a:ext cx="3456384" cy="1468165"/>
          </a:xfrm>
          <a:prstGeom prst="rect">
            <a:avLst/>
          </a:prstGeom>
          <a:noFill/>
        </p:spPr>
      </p:pic>
      <p:pic>
        <p:nvPicPr>
          <p:cNvPr id="13" name="Picture 4" descr="Immagine correlata"/>
          <p:cNvPicPr>
            <a:picLocks noChangeAspect="1" noChangeArrowheads="1"/>
          </p:cNvPicPr>
          <p:nvPr/>
        </p:nvPicPr>
        <p:blipFill>
          <a:blip r:embed="rId6" cstate="print"/>
          <a:srcRect/>
          <a:stretch>
            <a:fillRect/>
          </a:stretch>
        </p:blipFill>
        <p:spPr bwMode="auto">
          <a:xfrm>
            <a:off x="1679313" y="2622678"/>
            <a:ext cx="3810000" cy="2080442"/>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214282" y="285728"/>
            <a:ext cx="8686800" cy="838200"/>
          </a:xfrm>
        </p:spPr>
        <p:txBody>
          <a:bodyPr>
            <a:normAutofit/>
          </a:bodyPr>
          <a:lstStyle/>
          <a:p>
            <a:r>
              <a:rPr lang="en-US" sz="3200" dirty="0" smtClean="0"/>
              <a:t>        </a:t>
            </a:r>
            <a:r>
              <a:rPr lang="en-US" sz="3200" dirty="0" smtClean="0">
                <a:solidFill>
                  <a:srgbClr val="002060"/>
                </a:solidFill>
              </a:rPr>
              <a:t>A cruise on the “Riviera del </a:t>
            </a:r>
            <a:r>
              <a:rPr lang="en-US" sz="3200" dirty="0" err="1" smtClean="0">
                <a:solidFill>
                  <a:srgbClr val="002060"/>
                </a:solidFill>
              </a:rPr>
              <a:t>Brenta</a:t>
            </a:r>
            <a:r>
              <a:rPr lang="en-US" sz="3200" dirty="0" smtClean="0">
                <a:solidFill>
                  <a:srgbClr val="002060"/>
                </a:solidFill>
              </a:rPr>
              <a:t>”</a:t>
            </a:r>
            <a:endParaRPr lang="it-IT" sz="3200" dirty="0">
              <a:solidFill>
                <a:srgbClr val="002060"/>
              </a:solidFill>
            </a:endParaRPr>
          </a:p>
        </p:txBody>
      </p:sp>
      <p:sp>
        <p:nvSpPr>
          <p:cNvPr id="4" name="CasellaDiTesto 3"/>
          <p:cNvSpPr txBox="1"/>
          <p:nvPr/>
        </p:nvSpPr>
        <p:spPr>
          <a:xfrm>
            <a:off x="357158" y="1428736"/>
            <a:ext cx="8501122" cy="1938992"/>
          </a:xfrm>
          <a:prstGeom prst="rect">
            <a:avLst/>
          </a:prstGeom>
          <a:noFill/>
        </p:spPr>
        <p:txBody>
          <a:bodyPr wrap="square" rtlCol="0">
            <a:spAutoFit/>
          </a:bodyPr>
          <a:lstStyle/>
          <a:p>
            <a:r>
              <a:rPr lang="en-US" sz="2000" b="1" dirty="0" smtClean="0">
                <a:solidFill>
                  <a:schemeClr val="tx1">
                    <a:lumMod val="95000"/>
                    <a:lumOff val="5000"/>
                  </a:schemeClr>
                </a:solidFill>
              </a:rPr>
              <a:t>A cruise </a:t>
            </a:r>
            <a:r>
              <a:rPr lang="en-US" sz="2000" b="1" dirty="0">
                <a:solidFill>
                  <a:schemeClr val="tx1">
                    <a:lumMod val="95000"/>
                    <a:lumOff val="5000"/>
                  </a:schemeClr>
                </a:solidFill>
              </a:rPr>
              <a:t>o</a:t>
            </a:r>
            <a:r>
              <a:rPr lang="en-US" sz="2000" b="1" dirty="0" smtClean="0">
                <a:solidFill>
                  <a:schemeClr val="tx1">
                    <a:lumMod val="95000"/>
                    <a:lumOff val="5000"/>
                  </a:schemeClr>
                </a:solidFill>
              </a:rPr>
              <a:t>n </a:t>
            </a:r>
            <a:r>
              <a:rPr lang="en-US" sz="2000" b="1" dirty="0">
                <a:solidFill>
                  <a:schemeClr val="tx1">
                    <a:lumMod val="95000"/>
                    <a:lumOff val="5000"/>
                  </a:schemeClr>
                </a:solidFill>
              </a:rPr>
              <a:t>t</a:t>
            </a:r>
            <a:r>
              <a:rPr lang="en-US" sz="2000" b="1" dirty="0" smtClean="0">
                <a:solidFill>
                  <a:schemeClr val="tx1">
                    <a:lumMod val="95000"/>
                    <a:lumOff val="5000"/>
                  </a:schemeClr>
                </a:solidFill>
              </a:rPr>
              <a:t>he “Riviera del </a:t>
            </a:r>
            <a:r>
              <a:rPr lang="en-US" sz="2000" b="1" dirty="0" err="1" smtClean="0">
                <a:solidFill>
                  <a:schemeClr val="tx1">
                    <a:lumMod val="95000"/>
                    <a:lumOff val="5000"/>
                  </a:schemeClr>
                </a:solidFill>
              </a:rPr>
              <a:t>Brenta</a:t>
            </a:r>
            <a:r>
              <a:rPr lang="en-US" sz="2000" b="1" dirty="0" smtClean="0">
                <a:solidFill>
                  <a:schemeClr val="tx1">
                    <a:lumMod val="95000"/>
                    <a:lumOff val="5000"/>
                  </a:schemeClr>
                </a:solidFill>
              </a:rPr>
              <a:t>”, for example, is the </a:t>
            </a:r>
            <a:r>
              <a:rPr lang="en-US" sz="2000" b="1" dirty="0">
                <a:solidFill>
                  <a:schemeClr val="tx1">
                    <a:lumMod val="95000"/>
                    <a:lumOff val="5000"/>
                  </a:schemeClr>
                </a:solidFill>
              </a:rPr>
              <a:t>p</a:t>
            </a:r>
            <a:r>
              <a:rPr lang="en-US" sz="2000" b="1" dirty="0" smtClean="0">
                <a:solidFill>
                  <a:schemeClr val="tx1">
                    <a:lumMod val="95000"/>
                    <a:lumOff val="5000"/>
                  </a:schemeClr>
                </a:solidFill>
              </a:rPr>
              <a:t>erfect </a:t>
            </a:r>
            <a:r>
              <a:rPr lang="en-US" sz="2000" b="1" dirty="0">
                <a:solidFill>
                  <a:schemeClr val="tx1">
                    <a:lumMod val="95000"/>
                    <a:lumOff val="5000"/>
                  </a:schemeClr>
                </a:solidFill>
              </a:rPr>
              <a:t>o</a:t>
            </a:r>
            <a:r>
              <a:rPr lang="en-US" sz="2000" b="1" dirty="0" smtClean="0">
                <a:solidFill>
                  <a:schemeClr val="tx1">
                    <a:lumMod val="95000"/>
                    <a:lumOff val="5000"/>
                  </a:schemeClr>
                </a:solidFill>
              </a:rPr>
              <a:t>ccasion </a:t>
            </a:r>
            <a:r>
              <a:rPr lang="en-US" sz="2000" b="1" dirty="0">
                <a:solidFill>
                  <a:schemeClr val="tx1">
                    <a:lumMod val="95000"/>
                    <a:lumOff val="5000"/>
                  </a:schemeClr>
                </a:solidFill>
              </a:rPr>
              <a:t>t</a:t>
            </a:r>
            <a:r>
              <a:rPr lang="en-US" sz="2000" b="1" dirty="0" smtClean="0">
                <a:solidFill>
                  <a:schemeClr val="tx1">
                    <a:lumMod val="95000"/>
                    <a:lumOff val="5000"/>
                  </a:schemeClr>
                </a:solidFill>
              </a:rPr>
              <a:t>o </a:t>
            </a:r>
            <a:r>
              <a:rPr lang="en-US" sz="2000" b="1" dirty="0">
                <a:solidFill>
                  <a:schemeClr val="tx1">
                    <a:lumMod val="95000"/>
                    <a:lumOff val="5000"/>
                  </a:schemeClr>
                </a:solidFill>
              </a:rPr>
              <a:t>g</a:t>
            </a:r>
            <a:r>
              <a:rPr lang="en-US" sz="2000" b="1" dirty="0" smtClean="0">
                <a:solidFill>
                  <a:schemeClr val="tx1">
                    <a:lumMod val="95000"/>
                    <a:lumOff val="5000"/>
                  </a:schemeClr>
                </a:solidFill>
              </a:rPr>
              <a:t>et </a:t>
            </a:r>
            <a:r>
              <a:rPr lang="en-US" sz="2000" b="1" dirty="0">
                <a:solidFill>
                  <a:schemeClr val="tx1">
                    <a:lumMod val="95000"/>
                    <a:lumOff val="5000"/>
                  </a:schemeClr>
                </a:solidFill>
              </a:rPr>
              <a:t>t</a:t>
            </a:r>
            <a:r>
              <a:rPr lang="en-US" sz="2000" b="1" dirty="0" smtClean="0">
                <a:solidFill>
                  <a:schemeClr val="tx1">
                    <a:lumMod val="95000"/>
                    <a:lumOff val="5000"/>
                  </a:schemeClr>
                </a:solidFill>
              </a:rPr>
              <a:t>o </a:t>
            </a:r>
            <a:r>
              <a:rPr lang="en-US" sz="2000" b="1" dirty="0">
                <a:solidFill>
                  <a:schemeClr val="tx1">
                    <a:lumMod val="95000"/>
                    <a:lumOff val="5000"/>
                  </a:schemeClr>
                </a:solidFill>
              </a:rPr>
              <a:t>k</a:t>
            </a:r>
            <a:r>
              <a:rPr lang="en-US" sz="2000" b="1" dirty="0" smtClean="0">
                <a:solidFill>
                  <a:schemeClr val="tx1">
                    <a:lumMod val="95000"/>
                    <a:lumOff val="5000"/>
                  </a:schemeClr>
                </a:solidFill>
              </a:rPr>
              <a:t>now </a:t>
            </a:r>
            <a:r>
              <a:rPr lang="en-US" sz="2000" b="1" dirty="0">
                <a:solidFill>
                  <a:schemeClr val="tx1">
                    <a:lumMod val="95000"/>
                    <a:lumOff val="5000"/>
                  </a:schemeClr>
                </a:solidFill>
              </a:rPr>
              <a:t>t</a:t>
            </a:r>
            <a:r>
              <a:rPr lang="en-US" sz="2000" b="1" dirty="0" smtClean="0">
                <a:solidFill>
                  <a:schemeClr val="tx1">
                    <a:lumMod val="95000"/>
                    <a:lumOff val="5000"/>
                  </a:schemeClr>
                </a:solidFill>
              </a:rPr>
              <a:t>he </a:t>
            </a:r>
            <a:r>
              <a:rPr lang="en-US" sz="2000" b="1" dirty="0">
                <a:solidFill>
                  <a:schemeClr val="tx1">
                    <a:lumMod val="95000"/>
                    <a:lumOff val="5000"/>
                  </a:schemeClr>
                </a:solidFill>
              </a:rPr>
              <a:t>g</a:t>
            </a:r>
            <a:r>
              <a:rPr lang="en-US" sz="2000" b="1" dirty="0" smtClean="0">
                <a:solidFill>
                  <a:schemeClr val="tx1">
                    <a:lumMod val="95000"/>
                    <a:lumOff val="5000"/>
                  </a:schemeClr>
                </a:solidFill>
              </a:rPr>
              <a:t>lamour </a:t>
            </a:r>
            <a:r>
              <a:rPr lang="en-US" sz="2000" b="1" dirty="0">
                <a:solidFill>
                  <a:schemeClr val="tx1">
                    <a:lumMod val="95000"/>
                    <a:lumOff val="5000"/>
                  </a:schemeClr>
                </a:solidFill>
              </a:rPr>
              <a:t>o</a:t>
            </a:r>
            <a:r>
              <a:rPr lang="en-US" sz="2000" b="1" dirty="0" smtClean="0">
                <a:solidFill>
                  <a:schemeClr val="tx1">
                    <a:lumMod val="95000"/>
                    <a:lumOff val="5000"/>
                  </a:schemeClr>
                </a:solidFill>
              </a:rPr>
              <a:t>f 16th-century Venetian culture, a </a:t>
            </a:r>
            <a:r>
              <a:rPr lang="en-US" sz="2000" b="1" dirty="0">
                <a:solidFill>
                  <a:schemeClr val="tx1">
                    <a:lumMod val="95000"/>
                    <a:lumOff val="5000"/>
                  </a:schemeClr>
                </a:solidFill>
              </a:rPr>
              <a:t>p</a:t>
            </a:r>
            <a:r>
              <a:rPr lang="en-US" sz="2000" b="1" dirty="0" smtClean="0">
                <a:solidFill>
                  <a:schemeClr val="tx1">
                    <a:lumMod val="95000"/>
                    <a:lumOff val="5000"/>
                  </a:schemeClr>
                </a:solidFill>
              </a:rPr>
              <a:t>eriod  </a:t>
            </a:r>
            <a:r>
              <a:rPr lang="en-US" sz="2000" b="1" dirty="0">
                <a:solidFill>
                  <a:schemeClr val="tx1">
                    <a:lumMod val="95000"/>
                    <a:lumOff val="5000"/>
                  </a:schemeClr>
                </a:solidFill>
              </a:rPr>
              <a:t>d</a:t>
            </a:r>
            <a:r>
              <a:rPr lang="en-US" sz="2000" b="1" dirty="0" smtClean="0">
                <a:solidFill>
                  <a:schemeClr val="tx1">
                    <a:lumMod val="95000"/>
                    <a:lumOff val="5000"/>
                  </a:schemeClr>
                </a:solidFill>
              </a:rPr>
              <a:t>uring </a:t>
            </a:r>
            <a:r>
              <a:rPr lang="en-US" sz="2000" b="1" dirty="0">
                <a:solidFill>
                  <a:schemeClr val="tx1">
                    <a:lumMod val="95000"/>
                    <a:lumOff val="5000"/>
                  </a:schemeClr>
                </a:solidFill>
              </a:rPr>
              <a:t>w</a:t>
            </a:r>
            <a:r>
              <a:rPr lang="en-US" sz="2000" b="1" dirty="0" smtClean="0">
                <a:solidFill>
                  <a:schemeClr val="tx1">
                    <a:lumMod val="95000"/>
                    <a:lumOff val="5000"/>
                  </a:schemeClr>
                </a:solidFill>
              </a:rPr>
              <a:t>hich Venice’s finest </a:t>
            </a:r>
            <a:r>
              <a:rPr lang="en-US" sz="2000" b="1" dirty="0">
                <a:solidFill>
                  <a:schemeClr val="tx1">
                    <a:lumMod val="95000"/>
                    <a:lumOff val="5000"/>
                  </a:schemeClr>
                </a:solidFill>
              </a:rPr>
              <a:t>n</a:t>
            </a:r>
            <a:r>
              <a:rPr lang="en-US" sz="2000" b="1" dirty="0" smtClean="0">
                <a:solidFill>
                  <a:schemeClr val="tx1">
                    <a:lumMod val="95000"/>
                    <a:lumOff val="5000"/>
                  </a:schemeClr>
                </a:solidFill>
              </a:rPr>
              <a:t>oble </a:t>
            </a:r>
            <a:r>
              <a:rPr lang="en-US" sz="2000" b="1" dirty="0">
                <a:solidFill>
                  <a:schemeClr val="tx1">
                    <a:lumMod val="95000"/>
                    <a:lumOff val="5000"/>
                  </a:schemeClr>
                </a:solidFill>
              </a:rPr>
              <a:t>f</a:t>
            </a:r>
            <a:r>
              <a:rPr lang="en-US" sz="2000" b="1" dirty="0" smtClean="0">
                <a:solidFill>
                  <a:schemeClr val="tx1">
                    <a:lumMod val="95000"/>
                    <a:lumOff val="5000"/>
                  </a:schemeClr>
                </a:solidFill>
              </a:rPr>
              <a:t>amilies </a:t>
            </a:r>
            <a:r>
              <a:rPr lang="en-US" sz="2000" b="1" dirty="0">
                <a:solidFill>
                  <a:schemeClr val="tx1">
                    <a:lumMod val="95000"/>
                    <a:lumOff val="5000"/>
                  </a:schemeClr>
                </a:solidFill>
              </a:rPr>
              <a:t>b</a:t>
            </a:r>
            <a:r>
              <a:rPr lang="en-US" sz="2000" b="1" dirty="0" smtClean="0">
                <a:solidFill>
                  <a:schemeClr val="tx1">
                    <a:lumMod val="95000"/>
                    <a:lumOff val="5000"/>
                  </a:schemeClr>
                </a:solidFill>
              </a:rPr>
              <a:t>uilt </a:t>
            </a:r>
            <a:r>
              <a:rPr lang="en-US" sz="2000" b="1" dirty="0">
                <a:solidFill>
                  <a:schemeClr val="tx1">
                    <a:lumMod val="95000"/>
                    <a:lumOff val="5000"/>
                  </a:schemeClr>
                </a:solidFill>
              </a:rPr>
              <a:t>s</a:t>
            </a:r>
            <a:r>
              <a:rPr lang="en-US" sz="2000" b="1" dirty="0" smtClean="0">
                <a:solidFill>
                  <a:schemeClr val="tx1">
                    <a:lumMod val="95000"/>
                    <a:lumOff val="5000"/>
                  </a:schemeClr>
                </a:solidFill>
              </a:rPr>
              <a:t>ummer </a:t>
            </a:r>
            <a:r>
              <a:rPr lang="en-US" sz="2000" b="1" dirty="0">
                <a:solidFill>
                  <a:schemeClr val="tx1">
                    <a:lumMod val="95000"/>
                    <a:lumOff val="5000"/>
                  </a:schemeClr>
                </a:solidFill>
              </a:rPr>
              <a:t>h</a:t>
            </a:r>
            <a:r>
              <a:rPr lang="en-US" sz="2000" b="1" dirty="0" smtClean="0">
                <a:solidFill>
                  <a:schemeClr val="tx1">
                    <a:lumMod val="95000"/>
                    <a:lumOff val="5000"/>
                  </a:schemeClr>
                </a:solidFill>
              </a:rPr>
              <a:t>omes </a:t>
            </a:r>
            <a:r>
              <a:rPr lang="en-US" sz="2000" b="1" dirty="0">
                <a:solidFill>
                  <a:schemeClr val="tx1">
                    <a:lumMod val="95000"/>
                    <a:lumOff val="5000"/>
                  </a:schemeClr>
                </a:solidFill>
              </a:rPr>
              <a:t>a</a:t>
            </a:r>
            <a:r>
              <a:rPr lang="en-US" sz="2000" b="1" dirty="0" smtClean="0">
                <a:solidFill>
                  <a:schemeClr val="tx1">
                    <a:lumMod val="95000"/>
                    <a:lumOff val="5000"/>
                  </a:schemeClr>
                </a:solidFill>
              </a:rPr>
              <a:t>long the quiet river banks. </a:t>
            </a:r>
          </a:p>
          <a:p>
            <a:r>
              <a:rPr lang="en-US" sz="2000" b="1" dirty="0" smtClean="0">
                <a:solidFill>
                  <a:schemeClr val="tx1">
                    <a:lumMod val="95000"/>
                    <a:lumOff val="5000"/>
                  </a:schemeClr>
                </a:solidFill>
              </a:rPr>
              <a:t>Today, more </a:t>
            </a:r>
            <a:r>
              <a:rPr lang="en-US" sz="2000" b="1" dirty="0">
                <a:solidFill>
                  <a:schemeClr val="tx1">
                    <a:lumMod val="95000"/>
                    <a:lumOff val="5000"/>
                  </a:schemeClr>
                </a:solidFill>
              </a:rPr>
              <a:t>t</a:t>
            </a:r>
            <a:r>
              <a:rPr lang="en-US" sz="2000" b="1" dirty="0" smtClean="0">
                <a:solidFill>
                  <a:schemeClr val="tx1">
                    <a:lumMod val="95000"/>
                    <a:lumOff val="5000"/>
                  </a:schemeClr>
                </a:solidFill>
              </a:rPr>
              <a:t>han 30 villas remain </a:t>
            </a:r>
            <a:r>
              <a:rPr lang="en-US" sz="2000" b="1" dirty="0">
                <a:solidFill>
                  <a:schemeClr val="tx1">
                    <a:lumMod val="95000"/>
                    <a:lumOff val="5000"/>
                  </a:schemeClr>
                </a:solidFill>
              </a:rPr>
              <a:t>f</a:t>
            </a:r>
            <a:r>
              <a:rPr lang="en-US" sz="2000" b="1" dirty="0" smtClean="0">
                <a:solidFill>
                  <a:schemeClr val="tx1">
                    <a:lumMod val="95000"/>
                    <a:lumOff val="5000"/>
                  </a:schemeClr>
                </a:solidFill>
              </a:rPr>
              <a:t>rom </a:t>
            </a:r>
            <a:r>
              <a:rPr lang="en-US" sz="2000" b="1" dirty="0">
                <a:solidFill>
                  <a:schemeClr val="tx1">
                    <a:lumMod val="95000"/>
                    <a:lumOff val="5000"/>
                  </a:schemeClr>
                </a:solidFill>
              </a:rPr>
              <a:t>t</a:t>
            </a:r>
            <a:r>
              <a:rPr lang="en-US" sz="2000" b="1" dirty="0" smtClean="0">
                <a:solidFill>
                  <a:schemeClr val="tx1">
                    <a:lumMod val="95000"/>
                    <a:lumOff val="5000"/>
                  </a:schemeClr>
                </a:solidFill>
              </a:rPr>
              <a:t>he </a:t>
            </a:r>
            <a:r>
              <a:rPr lang="en-US" sz="2000" b="1" dirty="0">
                <a:solidFill>
                  <a:schemeClr val="tx1">
                    <a:lumMod val="95000"/>
                    <a:lumOff val="5000"/>
                  </a:schemeClr>
                </a:solidFill>
              </a:rPr>
              <a:t>p</a:t>
            </a:r>
            <a:r>
              <a:rPr lang="en-US" sz="2000" b="1" dirty="0" smtClean="0">
                <a:solidFill>
                  <a:schemeClr val="tx1">
                    <a:lumMod val="95000"/>
                    <a:lumOff val="5000"/>
                  </a:schemeClr>
                </a:solidFill>
              </a:rPr>
              <a:t>eriod, </a:t>
            </a:r>
          </a:p>
          <a:p>
            <a:r>
              <a:rPr lang="en-US" sz="2000" b="1" dirty="0" smtClean="0">
                <a:solidFill>
                  <a:schemeClr val="tx1">
                    <a:lumMod val="95000"/>
                    <a:lumOff val="5000"/>
                  </a:schemeClr>
                </a:solidFill>
              </a:rPr>
              <a:t>Some of them  </a:t>
            </a:r>
            <a:r>
              <a:rPr lang="en-US" sz="2000" b="1" dirty="0">
                <a:solidFill>
                  <a:schemeClr val="tx1">
                    <a:lumMod val="95000"/>
                    <a:lumOff val="5000"/>
                  </a:schemeClr>
                </a:solidFill>
              </a:rPr>
              <a:t>a</a:t>
            </a:r>
            <a:r>
              <a:rPr lang="en-US" sz="2000" b="1" dirty="0" smtClean="0">
                <a:solidFill>
                  <a:schemeClr val="tx1">
                    <a:lumMod val="95000"/>
                    <a:lumOff val="5000"/>
                  </a:schemeClr>
                </a:solidFill>
              </a:rPr>
              <a:t>re </a:t>
            </a:r>
            <a:r>
              <a:rPr lang="en-US" sz="2000" b="1" dirty="0">
                <a:solidFill>
                  <a:schemeClr val="tx1">
                    <a:lumMod val="95000"/>
                    <a:lumOff val="5000"/>
                  </a:schemeClr>
                </a:solidFill>
              </a:rPr>
              <a:t>o</a:t>
            </a:r>
            <a:r>
              <a:rPr lang="en-US" sz="2000" b="1" dirty="0" smtClean="0">
                <a:solidFill>
                  <a:schemeClr val="tx1">
                    <a:lumMod val="95000"/>
                    <a:lumOff val="5000"/>
                  </a:schemeClr>
                </a:solidFill>
              </a:rPr>
              <a:t>pen </a:t>
            </a:r>
            <a:r>
              <a:rPr lang="en-US" sz="2000" b="1" dirty="0">
                <a:solidFill>
                  <a:schemeClr val="tx1">
                    <a:lumMod val="95000"/>
                    <a:lumOff val="5000"/>
                  </a:schemeClr>
                </a:solidFill>
              </a:rPr>
              <a:t>t</a:t>
            </a:r>
            <a:r>
              <a:rPr lang="en-US" sz="2000" b="1" dirty="0" smtClean="0">
                <a:solidFill>
                  <a:schemeClr val="tx1">
                    <a:lumMod val="95000"/>
                    <a:lumOff val="5000"/>
                  </a:schemeClr>
                </a:solidFill>
              </a:rPr>
              <a:t>o the visitors.</a:t>
            </a:r>
            <a:endParaRPr lang="it-IT" sz="2000" b="1" dirty="0">
              <a:solidFill>
                <a:schemeClr val="tx1">
                  <a:lumMod val="95000"/>
                  <a:lumOff val="5000"/>
                </a:schemeClr>
              </a:solidFill>
            </a:endParaRPr>
          </a:p>
        </p:txBody>
      </p:sp>
      <p:pic>
        <p:nvPicPr>
          <p:cNvPr id="16386" name="Picture 2" descr="Immagine correlata"/>
          <p:cNvPicPr>
            <a:picLocks noChangeAspect="1" noChangeArrowheads="1"/>
          </p:cNvPicPr>
          <p:nvPr/>
        </p:nvPicPr>
        <p:blipFill>
          <a:blip r:embed="rId3" cstate="print"/>
          <a:srcRect/>
          <a:stretch>
            <a:fillRect/>
          </a:stretch>
        </p:blipFill>
        <p:spPr bwMode="auto">
          <a:xfrm>
            <a:off x="357158" y="3357562"/>
            <a:ext cx="4000528" cy="2786082"/>
          </a:xfrm>
          <a:prstGeom prst="rect">
            <a:avLst/>
          </a:prstGeom>
          <a:noFill/>
        </p:spPr>
      </p:pic>
      <p:pic>
        <p:nvPicPr>
          <p:cNvPr id="16388" name="Picture 4" descr="Immagine correlata"/>
          <p:cNvPicPr>
            <a:picLocks noChangeAspect="1" noChangeArrowheads="1"/>
          </p:cNvPicPr>
          <p:nvPr/>
        </p:nvPicPr>
        <p:blipFill>
          <a:blip r:embed="rId4" cstate="print"/>
          <a:srcRect/>
          <a:stretch>
            <a:fillRect/>
          </a:stretch>
        </p:blipFill>
        <p:spPr bwMode="auto">
          <a:xfrm>
            <a:off x="4643438" y="3571876"/>
            <a:ext cx="4214842" cy="2571768"/>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7" name="Segnaposto contenuto 6"/>
          <p:cNvSpPr txBox="1">
            <a:spLocks noGrp="1"/>
          </p:cNvSpPr>
          <p:nvPr>
            <p:ph idx="1"/>
          </p:nvPr>
        </p:nvSpPr>
        <p:spPr>
          <a:xfrm>
            <a:off x="214282" y="1142984"/>
            <a:ext cx="8686800" cy="1015663"/>
          </a:xfrm>
          <a:prstGeom prst="rect">
            <a:avLst/>
          </a:prstGeom>
          <a:noFill/>
        </p:spPr>
        <p:txBody>
          <a:bodyPr wrap="square" rtlCol="0">
            <a:spAutoFit/>
          </a:bodyPr>
          <a:lstStyle/>
          <a:p>
            <a:pPr>
              <a:buNone/>
            </a:pPr>
            <a:r>
              <a:rPr lang="en-US" sz="2000" b="1" dirty="0" smtClean="0"/>
              <a:t>      Every year, from March to October, tourists can enjoy a mini-cruise through art and history, admiring the Venetian Villas of the “Riviera del </a:t>
            </a:r>
            <a:r>
              <a:rPr lang="en-US" sz="2000" b="1" dirty="0" err="1" smtClean="0"/>
              <a:t>Brenta</a:t>
            </a:r>
            <a:r>
              <a:rPr lang="en-US" sz="2000" b="1" dirty="0" smtClean="0"/>
              <a:t>”, from Padua to Venice or the other way round.</a:t>
            </a:r>
            <a:endParaRPr lang="it-IT" sz="2000" b="1" dirty="0"/>
          </a:p>
        </p:txBody>
      </p:sp>
      <p:sp>
        <p:nvSpPr>
          <p:cNvPr id="15361" name="Rectangle 1"/>
          <p:cNvSpPr>
            <a:spLocks noChangeArrowheads="1"/>
          </p:cNvSpPr>
          <p:nvPr/>
        </p:nvSpPr>
        <p:spPr bwMode="auto">
          <a:xfrm>
            <a:off x="0" y="285728"/>
            <a:ext cx="91440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US" sz="4000" b="1" i="0" u="none" strike="noStrike" cap="none" normalizeH="0" baseline="0" dirty="0" smtClean="0">
                <a:ln>
                  <a:noFill/>
                </a:ln>
                <a:solidFill>
                  <a:srgbClr val="C00000"/>
                </a:solidFill>
                <a:effectLst/>
                <a:latin typeface="Calibri" pitchFamily="34" charset="0"/>
                <a:ea typeface="Times New Roman" pitchFamily="18" charset="0"/>
                <a:cs typeface="Times New Roman" pitchFamily="18" charset="0"/>
              </a:rPr>
              <a:t>                          </a:t>
            </a:r>
            <a:r>
              <a:rPr kumimoji="0" lang="en-US" sz="4000" b="1" i="0" u="none" strike="noStrike" cap="none" normalizeH="0" baseline="0" dirty="0" smtClean="0">
                <a:ln>
                  <a:noFill/>
                </a:ln>
                <a:solidFill>
                  <a:srgbClr val="002060"/>
                </a:solidFill>
                <a:effectLst/>
                <a:latin typeface="Calibri" pitchFamily="34" charset="0"/>
                <a:ea typeface="Times New Roman" pitchFamily="18" charset="0"/>
                <a:cs typeface="Times New Roman" pitchFamily="18" charset="0"/>
              </a:rPr>
              <a:t>THE BURCHIELLO</a:t>
            </a:r>
            <a:endParaRPr kumimoji="0" lang="en-US" sz="4000" b="0" i="0" u="none" strike="noStrike" cap="none" normalizeH="0" baseline="0" dirty="0" smtClean="0">
              <a:ln>
                <a:noFill/>
              </a:ln>
              <a:solidFill>
                <a:srgbClr val="002060"/>
              </a:solidFill>
              <a:effectLst/>
              <a:latin typeface="Arial" pitchFamily="34" charset="0"/>
              <a:cs typeface="Arial" pitchFamily="34" charset="0"/>
            </a:endParaRPr>
          </a:p>
        </p:txBody>
      </p:sp>
      <p:pic>
        <p:nvPicPr>
          <p:cNvPr id="15363" name="Picture 3" descr="Risultati immagini per mini;crociera per vedere le ville padovane e veneziane"/>
          <p:cNvPicPr>
            <a:picLocks noChangeAspect="1" noChangeArrowheads="1"/>
          </p:cNvPicPr>
          <p:nvPr/>
        </p:nvPicPr>
        <p:blipFill>
          <a:blip r:embed="rId3" cstate="print"/>
          <a:srcRect/>
          <a:stretch>
            <a:fillRect/>
          </a:stretch>
        </p:blipFill>
        <p:spPr bwMode="auto">
          <a:xfrm>
            <a:off x="428596" y="2214554"/>
            <a:ext cx="4071966" cy="2143140"/>
          </a:xfrm>
          <a:prstGeom prst="rect">
            <a:avLst/>
          </a:prstGeom>
          <a:noFill/>
        </p:spPr>
      </p:pic>
      <p:pic>
        <p:nvPicPr>
          <p:cNvPr id="15365" name="Picture 5" descr="Immagine correlata"/>
          <p:cNvPicPr>
            <a:picLocks noChangeAspect="1" noChangeArrowheads="1"/>
          </p:cNvPicPr>
          <p:nvPr/>
        </p:nvPicPr>
        <p:blipFill>
          <a:blip r:embed="rId4" cstate="print"/>
          <a:srcRect/>
          <a:stretch>
            <a:fillRect/>
          </a:stretch>
        </p:blipFill>
        <p:spPr bwMode="auto">
          <a:xfrm>
            <a:off x="4857752" y="2071678"/>
            <a:ext cx="3976672" cy="2286016"/>
          </a:xfrm>
          <a:prstGeom prst="rect">
            <a:avLst/>
          </a:prstGeom>
          <a:noFill/>
        </p:spPr>
      </p:pic>
      <p:pic>
        <p:nvPicPr>
          <p:cNvPr id="15367" name="Picture 7" descr="Immagine correlata"/>
          <p:cNvPicPr>
            <a:picLocks noChangeAspect="1" noChangeArrowheads="1"/>
          </p:cNvPicPr>
          <p:nvPr/>
        </p:nvPicPr>
        <p:blipFill>
          <a:blip r:embed="rId5" cstate="print"/>
          <a:srcRect/>
          <a:stretch>
            <a:fillRect/>
          </a:stretch>
        </p:blipFill>
        <p:spPr bwMode="auto">
          <a:xfrm>
            <a:off x="1785918" y="4500570"/>
            <a:ext cx="5572164" cy="2190754"/>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3" name="Segnaposto contenuto 2"/>
          <p:cNvSpPr>
            <a:spLocks noGrp="1"/>
          </p:cNvSpPr>
          <p:nvPr>
            <p:ph idx="1"/>
          </p:nvPr>
        </p:nvSpPr>
        <p:spPr>
          <a:xfrm>
            <a:off x="214282" y="1071546"/>
            <a:ext cx="8686800" cy="4525963"/>
          </a:xfrm>
        </p:spPr>
        <p:txBody>
          <a:bodyPr>
            <a:normAutofit/>
          </a:bodyPr>
          <a:lstStyle/>
          <a:p>
            <a:pPr>
              <a:buNone/>
            </a:pPr>
            <a:r>
              <a:rPr lang="en-US" sz="2000" b="1" dirty="0" smtClean="0"/>
              <a:t>    In ancient times, Padua and Venice were connected by typical river boats,</a:t>
            </a:r>
          </a:p>
          <a:p>
            <a:pPr>
              <a:buNone/>
            </a:pPr>
            <a:r>
              <a:rPr lang="en-US" sz="2000" b="1" dirty="0"/>
              <a:t> </a:t>
            </a:r>
            <a:r>
              <a:rPr lang="en-US" sz="2000" b="1" dirty="0" smtClean="0"/>
              <a:t>   called “</a:t>
            </a:r>
            <a:r>
              <a:rPr lang="en-US" sz="2000" b="1" dirty="0" err="1" smtClean="0"/>
              <a:t>Burchielli</a:t>
            </a:r>
            <a:r>
              <a:rPr lang="en-US" sz="2000" b="1" dirty="0" smtClean="0"/>
              <a:t>”.</a:t>
            </a:r>
          </a:p>
          <a:p>
            <a:pPr>
              <a:buNone/>
            </a:pPr>
            <a:r>
              <a:rPr lang="en-US" sz="2000" b="1" dirty="0"/>
              <a:t> </a:t>
            </a:r>
            <a:r>
              <a:rPr lang="en-US" sz="2000" b="1" dirty="0" smtClean="0"/>
              <a:t>   The “</a:t>
            </a:r>
            <a:r>
              <a:rPr lang="en-US" sz="2000" b="1" dirty="0" err="1" smtClean="0"/>
              <a:t>Burchiello</a:t>
            </a:r>
            <a:r>
              <a:rPr lang="en-US" sz="2000" b="1" dirty="0" smtClean="0"/>
              <a:t>” was a wooden boat to carry passengers. It had an elegant cabin, decorated with mirrors, carvings of great value and with three or four balconies, carved in a refined way. </a:t>
            </a:r>
          </a:p>
          <a:p>
            <a:pPr>
              <a:buNone/>
            </a:pPr>
            <a:r>
              <a:rPr lang="en-US" sz="2000" b="1" dirty="0" smtClean="0"/>
              <a:t>     It was a typical Venetian boat and it was used by the richest classes of Venice to reach the city from their villas in the country side. </a:t>
            </a:r>
          </a:p>
          <a:p>
            <a:pPr>
              <a:buNone/>
            </a:pPr>
            <a:r>
              <a:rPr lang="en-US" sz="2000" b="1" dirty="0"/>
              <a:t> </a:t>
            </a:r>
            <a:r>
              <a:rPr lang="en-US" sz="2000" b="1" dirty="0" smtClean="0"/>
              <a:t>   Today the “</a:t>
            </a:r>
            <a:r>
              <a:rPr lang="en-US" sz="2000" b="1" dirty="0" err="1" smtClean="0"/>
              <a:t>Burchiello</a:t>
            </a:r>
            <a:r>
              <a:rPr lang="en-US" sz="2000" b="1" dirty="0" smtClean="0"/>
              <a:t>” is no longer made of wood but it is a modern and comfortable ship of 25 m with a capacity of 110 passengers, with a panoramic terrace, bar service and every comforts that tourists can need to enjoy their navigation at the best.</a:t>
            </a:r>
            <a:endParaRPr lang="it-IT" sz="2000" b="1" dirty="0" smtClean="0"/>
          </a:p>
          <a:p>
            <a:pPr>
              <a:buNone/>
            </a:pPr>
            <a:endParaRPr lang="it-IT" dirty="0"/>
          </a:p>
        </p:txBody>
      </p:sp>
      <p:pic>
        <p:nvPicPr>
          <p:cNvPr id="14338" name="Picture 2" descr="Immagine correlata"/>
          <p:cNvPicPr>
            <a:picLocks noChangeAspect="1" noChangeArrowheads="1"/>
          </p:cNvPicPr>
          <p:nvPr/>
        </p:nvPicPr>
        <p:blipFill>
          <a:blip r:embed="rId3" cstate="print"/>
          <a:srcRect/>
          <a:stretch>
            <a:fillRect/>
          </a:stretch>
        </p:blipFill>
        <p:spPr bwMode="auto">
          <a:xfrm>
            <a:off x="285720" y="4725144"/>
            <a:ext cx="3429024" cy="1561376"/>
          </a:xfrm>
          <a:prstGeom prst="rect">
            <a:avLst/>
          </a:prstGeom>
          <a:noFill/>
        </p:spPr>
      </p:pic>
      <p:pic>
        <p:nvPicPr>
          <p:cNvPr id="2050" name="Picture 2" descr="Immagine correlata"/>
          <p:cNvPicPr>
            <a:picLocks noChangeAspect="1" noChangeArrowheads="1"/>
          </p:cNvPicPr>
          <p:nvPr/>
        </p:nvPicPr>
        <p:blipFill>
          <a:blip r:embed="rId4" cstate="print"/>
          <a:srcRect/>
          <a:stretch>
            <a:fillRect/>
          </a:stretch>
        </p:blipFill>
        <p:spPr bwMode="auto">
          <a:xfrm>
            <a:off x="5500694" y="4509120"/>
            <a:ext cx="3448056" cy="1777400"/>
          </a:xfrm>
          <a:prstGeom prst="rect">
            <a:avLst/>
          </a:prstGeom>
          <a:noFill/>
        </p:spPr>
      </p:pic>
      <p:sp>
        <p:nvSpPr>
          <p:cNvPr id="5" name="Freccia a destra rientrata 4"/>
          <p:cNvSpPr/>
          <p:nvPr/>
        </p:nvSpPr>
        <p:spPr>
          <a:xfrm>
            <a:off x="3929058" y="4929198"/>
            <a:ext cx="1428760" cy="857256"/>
          </a:xfrm>
          <a:prstGeom prst="notchedRightArrow">
            <a:avLst/>
          </a:prstGeom>
          <a:solidFill>
            <a:srgbClr val="0070C0"/>
          </a:solidFill>
          <a:ln cmpd="dbl">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6" name="CasellaDiTesto 5"/>
          <p:cNvSpPr txBox="1"/>
          <p:nvPr/>
        </p:nvSpPr>
        <p:spPr>
          <a:xfrm>
            <a:off x="357158" y="6286520"/>
            <a:ext cx="3071834" cy="400110"/>
          </a:xfrm>
          <a:prstGeom prst="rect">
            <a:avLst/>
          </a:prstGeom>
          <a:noFill/>
        </p:spPr>
        <p:txBody>
          <a:bodyPr wrap="square" rtlCol="0">
            <a:spAutoFit/>
          </a:bodyPr>
          <a:lstStyle/>
          <a:p>
            <a:r>
              <a:rPr lang="en-US" sz="2000" b="1" dirty="0" smtClean="0"/>
              <a:t>Old Burchiello</a:t>
            </a:r>
            <a:endParaRPr lang="it-IT" sz="2000" b="1" dirty="0"/>
          </a:p>
        </p:txBody>
      </p:sp>
      <p:sp>
        <p:nvSpPr>
          <p:cNvPr id="7" name="CasellaDiTesto 6"/>
          <p:cNvSpPr txBox="1"/>
          <p:nvPr/>
        </p:nvSpPr>
        <p:spPr>
          <a:xfrm>
            <a:off x="5500694" y="6286520"/>
            <a:ext cx="3643306" cy="400110"/>
          </a:xfrm>
          <a:prstGeom prst="rect">
            <a:avLst/>
          </a:prstGeom>
          <a:noFill/>
        </p:spPr>
        <p:txBody>
          <a:bodyPr wrap="square" rtlCol="0">
            <a:spAutoFit/>
          </a:bodyPr>
          <a:lstStyle/>
          <a:p>
            <a:r>
              <a:rPr lang="en-US" sz="2000" b="1" dirty="0" smtClean="0"/>
              <a:t>New Burchiello</a:t>
            </a:r>
            <a:endParaRPr lang="it-IT" sz="2000" b="1" dirty="0"/>
          </a:p>
        </p:txBody>
      </p:sp>
      <p:sp>
        <p:nvSpPr>
          <p:cNvPr id="8" name="CasellaDiTesto 7"/>
          <p:cNvSpPr txBox="1"/>
          <p:nvPr/>
        </p:nvSpPr>
        <p:spPr>
          <a:xfrm>
            <a:off x="785786" y="357166"/>
            <a:ext cx="7572428" cy="646331"/>
          </a:xfrm>
          <a:prstGeom prst="rect">
            <a:avLst/>
          </a:prstGeom>
          <a:noFill/>
        </p:spPr>
        <p:txBody>
          <a:bodyPr wrap="square" rtlCol="0">
            <a:spAutoFit/>
          </a:bodyPr>
          <a:lstStyle/>
          <a:p>
            <a:pPr algn="ctr"/>
            <a:r>
              <a:rPr lang="en-US" sz="3600" b="1" dirty="0" smtClean="0">
                <a:solidFill>
                  <a:srgbClr val="002060"/>
                </a:solidFill>
                <a:effectLst>
                  <a:outerShdw blurRad="38100" dist="38100" dir="2700000" algn="tl">
                    <a:srgbClr val="000000">
                      <a:alpha val="43137"/>
                    </a:srgbClr>
                  </a:outerShdw>
                </a:effectLst>
              </a:rPr>
              <a:t>OLD AND NEW BURCHIELLI</a:t>
            </a:r>
            <a:endParaRPr lang="it-IT" sz="3600" b="1" dirty="0">
              <a:solidFill>
                <a:srgbClr val="00206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1071546"/>
            <a:ext cx="8686800" cy="5580083"/>
          </a:xfrm>
        </p:spPr>
        <p:txBody>
          <a:bodyPr>
            <a:normAutofit/>
          </a:bodyPr>
          <a:lstStyle/>
          <a:p>
            <a:pPr>
              <a:buNone/>
            </a:pPr>
            <a:r>
              <a:rPr lang="en-US" sz="2400" b="1" dirty="0" smtClean="0">
                <a:effectLst>
                  <a:outerShdw blurRad="38100" dist="38100" dir="2700000" algn="tl">
                    <a:srgbClr val="000000">
                      <a:alpha val="43137"/>
                    </a:srgbClr>
                  </a:outerShdw>
                </a:effectLst>
              </a:rPr>
              <a:t>    </a:t>
            </a:r>
            <a:r>
              <a:rPr lang="en-US" sz="2400" b="1" dirty="0" smtClean="0">
                <a:effectLst>
                  <a:outerShdw blurRad="38100" dist="38100" dir="2700000" algn="tl">
                    <a:srgbClr val="000000">
                      <a:alpha val="43137"/>
                    </a:srgbClr>
                  </a:outerShdw>
                </a:effectLst>
              </a:rPr>
              <a:t>As </a:t>
            </a:r>
            <a:r>
              <a:rPr lang="en-US" sz="2400" b="1" dirty="0" smtClean="0">
                <a:effectLst>
                  <a:outerShdw blurRad="38100" dist="38100" dir="2700000" algn="tl">
                    <a:srgbClr val="000000">
                      <a:alpha val="43137"/>
                    </a:srgbClr>
                  </a:outerShdw>
                </a:effectLst>
              </a:rPr>
              <a:t>it used to do in the past, nowadays </a:t>
            </a:r>
            <a:r>
              <a:rPr lang="en-US" sz="2400" b="1" dirty="0" err="1" smtClean="0">
                <a:effectLst>
                  <a:outerShdw blurRad="38100" dist="38100" dir="2700000" algn="tl">
                    <a:srgbClr val="000000">
                      <a:alpha val="43137"/>
                    </a:srgbClr>
                  </a:outerShdw>
                </a:effectLst>
              </a:rPr>
              <a:t>the”Burchiello</a:t>
            </a:r>
            <a:r>
              <a:rPr lang="en-US" sz="2400" b="1" dirty="0" smtClean="0">
                <a:effectLst>
                  <a:outerShdw blurRad="38100" dist="38100" dir="2700000" algn="tl">
                    <a:srgbClr val="000000">
                      <a:alpha val="43137"/>
                    </a:srgbClr>
                  </a:outerShdw>
                </a:effectLst>
              </a:rPr>
              <a:t>” </a:t>
            </a:r>
            <a:r>
              <a:rPr lang="en-US" sz="2400" b="1" dirty="0" smtClean="0">
                <a:effectLst>
                  <a:outerShdw blurRad="38100" dist="38100" dir="2700000" algn="tl">
                    <a:srgbClr val="000000">
                      <a:alpha val="43137"/>
                    </a:srgbClr>
                  </a:outerShdw>
                </a:effectLst>
              </a:rPr>
              <a:t>operates </a:t>
            </a:r>
            <a:r>
              <a:rPr lang="en-US" sz="2400" b="1" dirty="0" smtClean="0">
                <a:effectLst>
                  <a:outerShdw blurRad="38100" dist="38100" dir="2700000" algn="tl">
                    <a:srgbClr val="000000">
                      <a:alpha val="43137"/>
                    </a:srgbClr>
                  </a:outerShdw>
                </a:effectLst>
              </a:rPr>
              <a:t>as a long-distance touring service on the water way of “Riviera del </a:t>
            </a:r>
            <a:r>
              <a:rPr lang="en-US" sz="2400" b="1" dirty="0" err="1" smtClean="0">
                <a:effectLst>
                  <a:outerShdw blurRad="38100" dist="38100" dir="2700000" algn="tl">
                    <a:srgbClr val="000000">
                      <a:alpha val="43137"/>
                    </a:srgbClr>
                  </a:outerShdw>
                </a:effectLst>
              </a:rPr>
              <a:t>Brenta</a:t>
            </a:r>
            <a:r>
              <a:rPr lang="en-US" sz="2400" b="1" dirty="0" smtClean="0">
                <a:effectLst>
                  <a:outerShdw blurRad="38100" dist="38100" dir="2700000" algn="tl">
                    <a:srgbClr val="000000">
                      <a:alpha val="43137"/>
                    </a:srgbClr>
                  </a:outerShdw>
                </a:effectLst>
              </a:rPr>
              <a:t>”, from Padua to Venice.</a:t>
            </a:r>
          </a:p>
          <a:p>
            <a:pPr>
              <a:buNone/>
            </a:pPr>
            <a:r>
              <a:rPr lang="en-US" sz="2400" b="1" dirty="0" smtClean="0">
                <a:effectLst>
                  <a:outerShdw blurRad="38100" dist="38100" dir="2700000" algn="tl">
                    <a:srgbClr val="000000">
                      <a:alpha val="43137"/>
                    </a:srgbClr>
                  </a:outerShdw>
                </a:effectLst>
              </a:rPr>
              <a:t>     It slowly cruises the Brenta waters while tourist-guides on </a:t>
            </a:r>
            <a:r>
              <a:rPr lang="en-US" sz="2400" b="1" dirty="0" smtClean="0">
                <a:effectLst>
                  <a:outerShdw blurRad="38100" dist="38100" dir="2700000" algn="tl">
                    <a:srgbClr val="000000">
                      <a:alpha val="43137"/>
                    </a:srgbClr>
                  </a:outerShdw>
                </a:effectLst>
              </a:rPr>
              <a:t>  board </a:t>
            </a:r>
            <a:r>
              <a:rPr lang="en-US" sz="2400" b="1" dirty="0" smtClean="0">
                <a:effectLst>
                  <a:outerShdw blurRad="38100" dist="38100" dir="2700000" algn="tl">
                    <a:srgbClr val="000000">
                      <a:alpha val="43137"/>
                    </a:srgbClr>
                  </a:outerShdw>
                </a:effectLst>
              </a:rPr>
              <a:t>tell about the history, the culture and the art of the Villas that rise along the river.</a:t>
            </a:r>
            <a:endParaRPr lang="it-IT" sz="2400" b="1" dirty="0">
              <a:effectLst>
                <a:outerShdw blurRad="38100" dist="38100" dir="2700000" algn="tl">
                  <a:srgbClr val="000000">
                    <a:alpha val="43137"/>
                  </a:srgbClr>
                </a:outerShdw>
              </a:effectLst>
            </a:endParaRPr>
          </a:p>
        </p:txBody>
      </p:sp>
      <p:pic>
        <p:nvPicPr>
          <p:cNvPr id="1026" name="Picture 2" descr="Risultati immagini per riviera del brenta ville"/>
          <p:cNvPicPr>
            <a:picLocks noChangeAspect="1" noChangeArrowheads="1"/>
          </p:cNvPicPr>
          <p:nvPr/>
        </p:nvPicPr>
        <p:blipFill>
          <a:blip r:embed="rId3" cstate="print"/>
          <a:srcRect/>
          <a:stretch>
            <a:fillRect/>
          </a:stretch>
        </p:blipFill>
        <p:spPr bwMode="auto">
          <a:xfrm>
            <a:off x="214282" y="4000504"/>
            <a:ext cx="4643470" cy="2357430"/>
          </a:xfrm>
          <a:prstGeom prst="rect">
            <a:avLst/>
          </a:prstGeom>
          <a:noFill/>
        </p:spPr>
      </p:pic>
      <p:pic>
        <p:nvPicPr>
          <p:cNvPr id="1028" name="Picture 4" descr="Immagine correlata"/>
          <p:cNvPicPr>
            <a:picLocks noChangeAspect="1" noChangeArrowheads="1"/>
          </p:cNvPicPr>
          <p:nvPr/>
        </p:nvPicPr>
        <p:blipFill>
          <a:blip r:embed="rId4" cstate="print"/>
          <a:srcRect/>
          <a:stretch>
            <a:fillRect/>
          </a:stretch>
        </p:blipFill>
        <p:spPr bwMode="auto">
          <a:xfrm>
            <a:off x="5072066" y="3500438"/>
            <a:ext cx="3810000" cy="2857520"/>
          </a:xfrm>
          <a:prstGeom prst="rect">
            <a:avLst/>
          </a:prstGeom>
          <a:noFill/>
        </p:spPr>
      </p:pic>
      <p:pic>
        <p:nvPicPr>
          <p:cNvPr id="5" name="Picture 4" descr="Immagine correlata"/>
          <p:cNvPicPr>
            <a:picLocks noChangeAspect="1" noChangeArrowheads="1"/>
          </p:cNvPicPr>
          <p:nvPr/>
        </p:nvPicPr>
        <p:blipFill>
          <a:blip r:embed="rId4" cstate="print"/>
          <a:srcRect/>
          <a:stretch>
            <a:fillRect/>
          </a:stretch>
        </p:blipFill>
        <p:spPr bwMode="auto">
          <a:xfrm>
            <a:off x="5076056" y="3500414"/>
            <a:ext cx="3810000" cy="2857520"/>
          </a:xfrm>
          <a:prstGeom prst="rect">
            <a:avLst/>
          </a:prstGeom>
          <a:noFill/>
        </p:spPr>
      </p:pic>
      <p:pic>
        <p:nvPicPr>
          <p:cNvPr id="6" name="Picture 4" descr="Immagine correlata"/>
          <p:cNvPicPr>
            <a:picLocks noChangeAspect="1" noChangeArrowheads="1"/>
          </p:cNvPicPr>
          <p:nvPr/>
        </p:nvPicPr>
        <p:blipFill>
          <a:blip r:embed="rId4" cstate="print"/>
          <a:srcRect/>
          <a:stretch>
            <a:fillRect/>
          </a:stretch>
        </p:blipFill>
        <p:spPr bwMode="auto">
          <a:xfrm>
            <a:off x="5072066" y="3500414"/>
            <a:ext cx="3810000" cy="285752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214282" y="500042"/>
            <a:ext cx="8686800" cy="838200"/>
          </a:xfrm>
        </p:spPr>
        <p:txBody>
          <a:bodyPr>
            <a:normAutofit fontScale="90000"/>
          </a:bodyPr>
          <a:lstStyle/>
          <a:p>
            <a:pPr algn="ctr"/>
            <a:r>
              <a:rPr lang="en-US" sz="4000" b="1" dirty="0" smtClean="0"/>
              <a:t>The route of the Burchiello</a:t>
            </a:r>
            <a:r>
              <a:rPr lang="it-IT" dirty="0" smtClean="0"/>
              <a:t/>
            </a:r>
            <a:br>
              <a:rPr lang="it-IT" dirty="0" smtClean="0"/>
            </a:br>
            <a:endParaRPr lang="it-IT" dirty="0"/>
          </a:p>
        </p:txBody>
      </p:sp>
      <p:pic>
        <p:nvPicPr>
          <p:cNvPr id="6" name="Segnaposto contenuto 5" descr="Itinerario Burchiello - Riviera del Brenta"/>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58418" y="1052736"/>
            <a:ext cx="8572559" cy="3643338"/>
          </a:xfrm>
          <a:prstGeom prst="rect">
            <a:avLst/>
          </a:prstGeom>
          <a:noFill/>
          <a:ln>
            <a:noFill/>
          </a:ln>
        </p:spPr>
      </p:pic>
      <p:sp>
        <p:nvSpPr>
          <p:cNvPr id="8" name="CasellaDiTesto 7"/>
          <p:cNvSpPr txBox="1"/>
          <p:nvPr/>
        </p:nvSpPr>
        <p:spPr>
          <a:xfrm>
            <a:off x="285720" y="5000636"/>
            <a:ext cx="8643998" cy="400110"/>
          </a:xfrm>
          <a:prstGeom prst="rect">
            <a:avLst/>
          </a:prstGeom>
          <a:noFill/>
        </p:spPr>
        <p:txBody>
          <a:bodyPr wrap="square" rtlCol="0">
            <a:spAutoFit/>
          </a:bodyPr>
          <a:lstStyle/>
          <a:p>
            <a:r>
              <a:rPr lang="en-US" sz="2000" b="1" dirty="0" smtClean="0"/>
              <a:t>The photo shows the route taken by the </a:t>
            </a:r>
            <a:r>
              <a:rPr lang="en-US" sz="2000" b="1" dirty="0" err="1" smtClean="0"/>
              <a:t>Burchiello</a:t>
            </a:r>
            <a:r>
              <a:rPr lang="en-US" sz="2000" b="1" dirty="0" smtClean="0"/>
              <a:t> from Padua to Venice</a:t>
            </a:r>
            <a:endParaRPr lang="it-IT" sz="2000" b="1" dirty="0"/>
          </a:p>
        </p:txBody>
      </p:sp>
      <p:pic>
        <p:nvPicPr>
          <p:cNvPr id="5" name="Immagine 4" descr="Il Burchiello al Portello">
            <a:hlinkClick r:id="rId4" tooltip="&quot;01 - Il Burchiello al Portello&quot;"/>
          </p:cNvPr>
          <p:cNvPicPr/>
          <p:nvPr/>
        </p:nvPicPr>
        <p:blipFill>
          <a:blip r:embed="rId5">
            <a:extLst>
              <a:ext uri="{28A0092B-C50C-407E-A947-70E740481C1C}">
                <a14:useLocalDpi xmlns:a14="http://schemas.microsoft.com/office/drawing/2010/main" val="0"/>
              </a:ext>
            </a:extLst>
          </a:blip>
          <a:srcRect/>
          <a:stretch>
            <a:fillRect/>
          </a:stretch>
        </p:blipFill>
        <p:spPr bwMode="auto">
          <a:xfrm>
            <a:off x="1835696" y="5517232"/>
            <a:ext cx="1512168" cy="10763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3" name="Segnaposto contenuto 2"/>
          <p:cNvSpPr>
            <a:spLocks noGrp="1"/>
          </p:cNvSpPr>
          <p:nvPr>
            <p:ph idx="1"/>
          </p:nvPr>
        </p:nvSpPr>
        <p:spPr>
          <a:xfrm>
            <a:off x="285720" y="1000108"/>
            <a:ext cx="8686800" cy="5008579"/>
          </a:xfrm>
        </p:spPr>
        <p:txBody>
          <a:bodyPr>
            <a:normAutofit/>
          </a:bodyPr>
          <a:lstStyle/>
          <a:p>
            <a:pPr>
              <a:buNone/>
            </a:pPr>
            <a:r>
              <a:rPr lang="en-US" sz="2400" b="1" dirty="0" smtClean="0">
                <a:effectLst>
                  <a:outerShdw blurRad="38100" dist="38100" dir="2700000" algn="tl">
                    <a:srgbClr val="000000">
                      <a:alpha val="43137"/>
                    </a:srgbClr>
                  </a:outerShdw>
                </a:effectLst>
              </a:rPr>
              <a:t>     </a:t>
            </a:r>
            <a:r>
              <a:rPr lang="en-US" sz="2000" b="1" dirty="0" smtClean="0">
                <a:effectLst>
                  <a:outerShdw blurRad="38100" dist="38100" dir="2700000" algn="tl">
                    <a:srgbClr val="000000">
                      <a:alpha val="43137"/>
                    </a:srgbClr>
                  </a:outerShdw>
                </a:effectLst>
              </a:rPr>
              <a:t>Among the 30 ancient and fascinating Villas along the </a:t>
            </a:r>
            <a:r>
              <a:rPr lang="en-US" sz="2000" b="1" dirty="0" err="1" smtClean="0">
                <a:effectLst>
                  <a:outerShdw blurRad="38100" dist="38100" dir="2700000" algn="tl">
                    <a:srgbClr val="000000">
                      <a:alpha val="43137"/>
                    </a:srgbClr>
                  </a:outerShdw>
                </a:effectLst>
              </a:rPr>
              <a:t>Brenta</a:t>
            </a:r>
            <a:r>
              <a:rPr lang="en-US" sz="2000" b="1" dirty="0" smtClean="0">
                <a:effectLst>
                  <a:outerShdw blurRad="38100" dist="38100" dir="2700000" algn="tl">
                    <a:srgbClr val="000000">
                      <a:alpha val="43137"/>
                    </a:srgbClr>
                  </a:outerShdw>
                </a:effectLst>
              </a:rPr>
              <a:t> River, many of these are still inhabited and cannot, therefore</a:t>
            </a:r>
            <a:r>
              <a:rPr lang="en-US" sz="2000" b="1" dirty="0">
                <a:effectLst>
                  <a:outerShdw blurRad="38100" dist="38100" dir="2700000" algn="tl">
                    <a:srgbClr val="000000">
                      <a:alpha val="43137"/>
                    </a:srgbClr>
                  </a:outerShdw>
                </a:effectLst>
              </a:rPr>
              <a:t>,</a:t>
            </a:r>
            <a:r>
              <a:rPr lang="en-US" sz="2000" b="1" dirty="0" smtClean="0">
                <a:effectLst>
                  <a:outerShdw blurRad="38100" dist="38100" dir="2700000" algn="tl">
                    <a:srgbClr val="000000">
                      <a:alpha val="43137"/>
                    </a:srgbClr>
                  </a:outerShdw>
                </a:effectLst>
              </a:rPr>
              <a:t> be visited. </a:t>
            </a:r>
          </a:p>
          <a:p>
            <a:pPr>
              <a:buNone/>
            </a:pPr>
            <a:r>
              <a:rPr lang="en-US" sz="2000" b="1" dirty="0">
                <a:effectLst>
                  <a:outerShdw blurRad="38100" dist="38100" dir="2700000" algn="tl">
                    <a:srgbClr val="000000">
                      <a:alpha val="43137"/>
                    </a:srgbClr>
                  </a:outerShdw>
                </a:effectLst>
              </a:rPr>
              <a:t> </a:t>
            </a:r>
            <a:r>
              <a:rPr lang="en-US" sz="2000" b="1" dirty="0" smtClean="0">
                <a:effectLst>
                  <a:outerShdw blurRad="38100" dist="38100" dir="2700000" algn="tl">
                    <a:srgbClr val="000000">
                      <a:alpha val="43137"/>
                    </a:srgbClr>
                  </a:outerShdw>
                </a:effectLst>
              </a:rPr>
              <a:t>     The most famous attractions for tourists are: </a:t>
            </a:r>
          </a:p>
          <a:p>
            <a:pPr>
              <a:buNone/>
            </a:pPr>
            <a:endParaRPr lang="en-US" sz="2000" b="1" dirty="0" smtClean="0">
              <a:effectLst>
                <a:outerShdw blurRad="38100" dist="38100" dir="2700000" algn="tl">
                  <a:srgbClr val="000000">
                    <a:alpha val="43137"/>
                  </a:srgbClr>
                </a:outerShdw>
              </a:effectLst>
            </a:endParaRPr>
          </a:p>
          <a:p>
            <a:pPr>
              <a:buNone/>
            </a:pPr>
            <a:r>
              <a:rPr lang="en-US" sz="2000" b="1" dirty="0" smtClean="0">
                <a:effectLst>
                  <a:outerShdw blurRad="38100" dist="38100" dir="2700000" algn="tl">
                    <a:srgbClr val="000000">
                      <a:alpha val="43137"/>
                    </a:srgbClr>
                  </a:outerShdw>
                </a:effectLst>
              </a:rPr>
              <a:t>                           </a:t>
            </a:r>
            <a:r>
              <a:rPr lang="en-US" sz="2000" b="1" dirty="0">
                <a:solidFill>
                  <a:srgbClr val="7030A0"/>
                </a:solidFill>
                <a:effectLst>
                  <a:outerShdw blurRad="38100" dist="38100" dir="2700000" algn="tl">
                    <a:srgbClr val="000000">
                      <a:alpha val="43137"/>
                    </a:srgbClr>
                  </a:outerShdw>
                </a:effectLst>
              </a:rPr>
              <a:t> </a:t>
            </a:r>
            <a:r>
              <a:rPr lang="en-US" sz="2000" b="1" dirty="0" smtClean="0">
                <a:solidFill>
                  <a:srgbClr val="7030A0"/>
                </a:solidFill>
                <a:effectLst>
                  <a:outerShdw blurRad="38100" dist="38100" dir="2700000" algn="tl">
                    <a:srgbClr val="000000">
                      <a:alpha val="43137"/>
                    </a:srgbClr>
                  </a:outerShdw>
                </a:effectLst>
              </a:rPr>
              <a:t>               Villa </a:t>
            </a:r>
            <a:r>
              <a:rPr lang="en-US" sz="2000" b="1" dirty="0" err="1" smtClean="0">
                <a:solidFill>
                  <a:srgbClr val="7030A0"/>
                </a:solidFill>
                <a:effectLst>
                  <a:outerShdw blurRad="38100" dist="38100" dir="2700000" algn="tl">
                    <a:srgbClr val="000000">
                      <a:alpha val="43137"/>
                    </a:srgbClr>
                  </a:outerShdw>
                </a:effectLst>
              </a:rPr>
              <a:t>Giovanelli</a:t>
            </a:r>
            <a:endParaRPr lang="en-US" sz="2000" b="1" dirty="0" smtClean="0">
              <a:solidFill>
                <a:srgbClr val="7030A0"/>
              </a:solidFill>
              <a:effectLst>
                <a:outerShdw blurRad="38100" dist="38100" dir="2700000" algn="tl">
                  <a:srgbClr val="000000">
                    <a:alpha val="43137"/>
                  </a:srgbClr>
                </a:outerShdw>
              </a:effectLst>
            </a:endParaRPr>
          </a:p>
          <a:p>
            <a:pPr>
              <a:buNone/>
            </a:pPr>
            <a:r>
              <a:rPr lang="en-US" sz="2000" b="1" dirty="0">
                <a:solidFill>
                  <a:srgbClr val="002060"/>
                </a:solidFill>
                <a:effectLst>
                  <a:outerShdw blurRad="38100" dist="38100" dir="2700000" algn="tl">
                    <a:srgbClr val="000000">
                      <a:alpha val="43137"/>
                    </a:srgbClr>
                  </a:outerShdw>
                </a:effectLst>
              </a:rPr>
              <a:t> </a:t>
            </a:r>
            <a:r>
              <a:rPr lang="en-US" sz="2000" b="1" dirty="0" smtClean="0">
                <a:solidFill>
                  <a:srgbClr val="002060"/>
                </a:solidFill>
                <a:effectLst>
                  <a:outerShdw blurRad="38100" dist="38100" dir="2700000" algn="tl">
                    <a:srgbClr val="000000">
                      <a:alpha val="43137"/>
                    </a:srgbClr>
                  </a:outerShdw>
                </a:effectLst>
              </a:rPr>
              <a:t>     Extensively </a:t>
            </a:r>
            <a:r>
              <a:rPr lang="en-US" sz="2000" b="1" dirty="0" smtClean="0">
                <a:effectLst>
                  <a:outerShdw blurRad="38100" dist="38100" dir="2700000" algn="tl">
                    <a:srgbClr val="000000">
                      <a:alpha val="43137"/>
                    </a:srgbClr>
                  </a:outerShdw>
                </a:effectLst>
              </a:rPr>
              <a:t>frescoed, it was built at the end of the 17th century by the </a:t>
            </a:r>
            <a:r>
              <a:rPr lang="en-US" sz="2000" b="1" dirty="0" err="1" smtClean="0">
                <a:effectLst>
                  <a:outerShdw blurRad="38100" dist="38100" dir="2700000" algn="tl">
                    <a:srgbClr val="000000">
                      <a:alpha val="43137"/>
                    </a:srgbClr>
                  </a:outerShdw>
                </a:effectLst>
              </a:rPr>
              <a:t>Giovanelli</a:t>
            </a:r>
            <a:r>
              <a:rPr lang="en-US" sz="2000" b="1" dirty="0" smtClean="0">
                <a:effectLst>
                  <a:outerShdw blurRad="38100" dist="38100" dir="2700000" algn="tl">
                    <a:srgbClr val="000000">
                      <a:alpha val="43137"/>
                    </a:srgbClr>
                  </a:outerShdw>
                </a:effectLst>
              </a:rPr>
              <a:t> family. Its structure matches Palladian features  </a:t>
            </a:r>
          </a:p>
          <a:p>
            <a:pPr>
              <a:buNone/>
            </a:pPr>
            <a:r>
              <a:rPr lang="en-US" sz="2000" b="1" dirty="0">
                <a:effectLst>
                  <a:outerShdw blurRad="38100" dist="38100" dir="2700000" algn="tl">
                    <a:srgbClr val="000000">
                      <a:alpha val="43137"/>
                    </a:srgbClr>
                  </a:outerShdw>
                </a:effectLst>
              </a:rPr>
              <a:t> </a:t>
            </a:r>
            <a:r>
              <a:rPr lang="en-US" sz="2000" b="1" dirty="0" smtClean="0">
                <a:effectLst>
                  <a:outerShdw blurRad="38100" dist="38100" dir="2700000" algn="tl">
                    <a:srgbClr val="000000">
                      <a:alpha val="43137"/>
                    </a:srgbClr>
                  </a:outerShdw>
                </a:effectLst>
              </a:rPr>
              <a:t>    It has a  monumental </a:t>
            </a:r>
            <a:r>
              <a:rPr lang="en-US" sz="2000" b="1" dirty="0" err="1" smtClean="0">
                <a:effectLst>
                  <a:outerShdw blurRad="38100" dist="38100" dir="2700000" algn="tl">
                    <a:srgbClr val="000000">
                      <a:alpha val="43137"/>
                    </a:srgbClr>
                  </a:outerShdw>
                </a:effectLst>
              </a:rPr>
              <a:t>pronaos</a:t>
            </a:r>
            <a:r>
              <a:rPr lang="en-US" sz="2000" b="1" dirty="0" smtClean="0">
                <a:effectLst>
                  <a:outerShdw blurRad="38100" dist="38100" dir="2700000" algn="tl">
                    <a:srgbClr val="000000">
                      <a:alpha val="43137"/>
                    </a:srgbClr>
                  </a:outerShdw>
                </a:effectLst>
              </a:rPr>
              <a:t> of pentagonal shape, with tall Corinthian columns and a tympanum decorated with statues, The imposing staircase added by </a:t>
            </a:r>
            <a:r>
              <a:rPr lang="en-US" sz="2000" b="1" dirty="0" err="1" smtClean="0">
                <a:effectLst>
                  <a:outerShdw blurRad="38100" dist="38100" dir="2700000" algn="tl">
                    <a:srgbClr val="000000">
                      <a:alpha val="43137"/>
                    </a:srgbClr>
                  </a:outerShdw>
                </a:effectLst>
              </a:rPr>
              <a:t>Massari</a:t>
            </a:r>
            <a:r>
              <a:rPr lang="en-US" sz="2000" b="1" dirty="0" smtClean="0">
                <a:effectLst>
                  <a:outerShdw blurRad="38100" dist="38100" dir="2700000" algn="tl">
                    <a:srgbClr val="000000">
                      <a:alpha val="43137"/>
                    </a:srgbClr>
                  </a:outerShdw>
                </a:effectLst>
              </a:rPr>
              <a:t> in 1738 makes its external aspect magnificent.</a:t>
            </a:r>
            <a:endParaRPr lang="it-IT" sz="2000" b="1" dirty="0">
              <a:effectLst>
                <a:outerShdw blurRad="38100" dist="38100" dir="2700000" algn="tl">
                  <a:srgbClr val="000000">
                    <a:alpha val="43137"/>
                  </a:srgbClr>
                </a:outerShdw>
              </a:effectLst>
            </a:endParaRPr>
          </a:p>
        </p:txBody>
      </p:sp>
      <p:sp>
        <p:nvSpPr>
          <p:cNvPr id="4" name="CasellaDiTesto 3"/>
          <p:cNvSpPr txBox="1"/>
          <p:nvPr/>
        </p:nvSpPr>
        <p:spPr>
          <a:xfrm>
            <a:off x="1000100" y="357166"/>
            <a:ext cx="7500990" cy="646331"/>
          </a:xfrm>
          <a:prstGeom prst="rect">
            <a:avLst/>
          </a:prstGeom>
          <a:noFill/>
        </p:spPr>
        <p:txBody>
          <a:bodyPr wrap="square" rtlCol="0">
            <a:spAutoFit/>
          </a:bodyPr>
          <a:lstStyle/>
          <a:p>
            <a:pPr algn="ctr"/>
            <a:r>
              <a:rPr lang="it-IT" sz="3600" b="1" dirty="0" smtClean="0">
                <a:effectLst>
                  <a:outerShdw blurRad="38100" dist="38100" dir="2700000" algn="tl">
                    <a:srgbClr val="000000">
                      <a:alpha val="43137"/>
                    </a:srgbClr>
                  </a:outerShdw>
                </a:effectLst>
              </a:rPr>
              <a:t>THE MOST IMPORTANT VILLAS</a:t>
            </a:r>
            <a:endParaRPr lang="it-IT" sz="3600" b="1" dirty="0">
              <a:effectLst>
                <a:outerShdw blurRad="38100" dist="38100" dir="2700000" algn="tl">
                  <a:srgbClr val="000000">
                    <a:alpha val="43137"/>
                  </a:srgbClr>
                </a:outerShdw>
              </a:effectLst>
            </a:endParaRPr>
          </a:p>
        </p:txBody>
      </p:sp>
      <p:pic>
        <p:nvPicPr>
          <p:cNvPr id="22530" name="Picture 2" descr="Immagine correlata"/>
          <p:cNvPicPr>
            <a:picLocks noChangeAspect="1" noChangeArrowheads="1"/>
          </p:cNvPicPr>
          <p:nvPr/>
        </p:nvPicPr>
        <p:blipFill>
          <a:blip r:embed="rId3" cstate="print"/>
          <a:srcRect/>
          <a:stretch>
            <a:fillRect/>
          </a:stretch>
        </p:blipFill>
        <p:spPr bwMode="auto">
          <a:xfrm>
            <a:off x="2267744" y="4869160"/>
            <a:ext cx="4014208" cy="16288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3" name="Segnaposto contenuto 2"/>
          <p:cNvSpPr>
            <a:spLocks noGrp="1"/>
          </p:cNvSpPr>
          <p:nvPr>
            <p:ph idx="1"/>
          </p:nvPr>
        </p:nvSpPr>
        <p:spPr>
          <a:xfrm>
            <a:off x="228600" y="260649"/>
            <a:ext cx="8686800" cy="3888432"/>
          </a:xfrm>
        </p:spPr>
        <p:txBody>
          <a:bodyPr>
            <a:normAutofit fontScale="92500" lnSpcReduction="20000"/>
          </a:bodyPr>
          <a:lstStyle/>
          <a:p>
            <a:pPr>
              <a:buNone/>
            </a:pPr>
            <a:r>
              <a:rPr lang="en-US" sz="2400" b="1" dirty="0" smtClean="0">
                <a:solidFill>
                  <a:srgbClr val="002060"/>
                </a:solidFill>
                <a:effectLst>
                  <a:outerShdw blurRad="38100" dist="38100" dir="2700000" algn="tl">
                    <a:srgbClr val="000000">
                      <a:alpha val="43137"/>
                    </a:srgbClr>
                  </a:outerShdw>
                </a:effectLst>
              </a:rPr>
              <a:t>                               Villa </a:t>
            </a:r>
            <a:r>
              <a:rPr lang="en-US" sz="2400" b="1" dirty="0" err="1" smtClean="0">
                <a:solidFill>
                  <a:srgbClr val="002060"/>
                </a:solidFill>
                <a:effectLst>
                  <a:outerShdw blurRad="38100" dist="38100" dir="2700000" algn="tl">
                    <a:srgbClr val="000000">
                      <a:alpha val="43137"/>
                    </a:srgbClr>
                  </a:outerShdw>
                </a:effectLst>
              </a:rPr>
              <a:t>Barchessa</a:t>
            </a:r>
            <a:r>
              <a:rPr lang="en-US" sz="2400" b="1" dirty="0" smtClean="0">
                <a:solidFill>
                  <a:srgbClr val="002060"/>
                </a:solidFill>
                <a:effectLst>
                  <a:outerShdw blurRad="38100" dist="38100" dir="2700000" algn="tl">
                    <a:srgbClr val="000000">
                      <a:alpha val="43137"/>
                    </a:srgbClr>
                  </a:outerShdw>
                </a:effectLst>
              </a:rPr>
              <a:t> </a:t>
            </a:r>
            <a:r>
              <a:rPr lang="en-US" sz="2400" b="1" dirty="0" err="1" smtClean="0">
                <a:solidFill>
                  <a:srgbClr val="002060"/>
                </a:solidFill>
                <a:effectLst>
                  <a:outerShdw blurRad="38100" dist="38100" dir="2700000" algn="tl">
                    <a:srgbClr val="000000">
                      <a:alpha val="43137"/>
                    </a:srgbClr>
                  </a:outerShdw>
                </a:effectLst>
              </a:rPr>
              <a:t>Valmarana</a:t>
            </a:r>
            <a:endParaRPr lang="en-US" sz="2400" b="1" dirty="0" smtClean="0">
              <a:solidFill>
                <a:srgbClr val="002060"/>
              </a:solidFill>
              <a:effectLst>
                <a:outerShdw blurRad="38100" dist="38100" dir="2700000" algn="tl">
                  <a:srgbClr val="000000">
                    <a:alpha val="43137"/>
                  </a:srgbClr>
                </a:outerShdw>
              </a:effectLst>
            </a:endParaRPr>
          </a:p>
          <a:p>
            <a:pPr>
              <a:buNone/>
            </a:pPr>
            <a:endParaRPr lang="en-US" sz="2400" b="1" dirty="0">
              <a:solidFill>
                <a:srgbClr val="002060"/>
              </a:solidFill>
              <a:effectLst>
                <a:outerShdw blurRad="38100" dist="38100" dir="2700000" algn="tl">
                  <a:srgbClr val="000000">
                    <a:alpha val="43137"/>
                  </a:srgbClr>
                </a:outerShdw>
              </a:effectLst>
            </a:endParaRPr>
          </a:p>
          <a:p>
            <a:pPr>
              <a:buNone/>
            </a:pPr>
            <a:r>
              <a:rPr lang="en-US" sz="2000" b="1" dirty="0" smtClean="0">
                <a:effectLst>
                  <a:outerShdw blurRad="38100" dist="38100" dir="2700000" algn="tl">
                    <a:srgbClr val="000000">
                      <a:alpha val="43137"/>
                    </a:srgbClr>
                  </a:outerShdw>
                </a:effectLst>
              </a:rPr>
              <a:t>                             </a:t>
            </a:r>
          </a:p>
          <a:p>
            <a:pPr>
              <a:buNone/>
            </a:pPr>
            <a:r>
              <a:rPr lang="en-US" sz="1900" b="1" dirty="0" smtClean="0"/>
              <a:t>      </a:t>
            </a:r>
            <a:r>
              <a:rPr lang="en-US" sz="2200" b="1" dirty="0" smtClean="0"/>
              <a:t>The </a:t>
            </a:r>
            <a:r>
              <a:rPr lang="en-US" sz="2200" b="1" dirty="0"/>
              <a:t>Villa </a:t>
            </a:r>
            <a:r>
              <a:rPr lang="en-US" sz="2200" b="1" dirty="0" err="1"/>
              <a:t>Barchessa</a:t>
            </a:r>
            <a:r>
              <a:rPr lang="en-US" sz="2200" b="1" dirty="0"/>
              <a:t> </a:t>
            </a:r>
            <a:r>
              <a:rPr lang="en-US" sz="2200" b="1" dirty="0" err="1"/>
              <a:t>Valmarana</a:t>
            </a:r>
            <a:r>
              <a:rPr lang="en-US" sz="2200" b="1" dirty="0"/>
              <a:t> </a:t>
            </a:r>
            <a:r>
              <a:rPr lang="en-US" sz="2200" b="1" dirty="0" smtClean="0"/>
              <a:t>is </a:t>
            </a:r>
            <a:r>
              <a:rPr lang="en-US" sz="2200" b="1" dirty="0"/>
              <a:t>all that remains of the 18th-century Villa </a:t>
            </a:r>
            <a:r>
              <a:rPr lang="en-US" sz="2200" b="1" dirty="0" err="1" smtClean="0"/>
              <a:t>Valmarana</a:t>
            </a:r>
            <a:r>
              <a:rPr lang="en-US" sz="2200" b="1" dirty="0" smtClean="0"/>
              <a:t>, </a:t>
            </a:r>
            <a:r>
              <a:rPr lang="en-US" sz="2200" b="1" dirty="0"/>
              <a:t>which originally consisted of two </a:t>
            </a:r>
            <a:r>
              <a:rPr lang="en-US" sz="2200" b="1" dirty="0" err="1" smtClean="0"/>
              <a:t>Barchesse</a:t>
            </a:r>
            <a:r>
              <a:rPr lang="en-US" sz="2200" b="1" dirty="0" smtClean="0"/>
              <a:t>: one </a:t>
            </a:r>
            <a:r>
              <a:rPr lang="en-US" sz="2200" b="1" dirty="0"/>
              <a:t>emerging from each side of the Central Villa</a:t>
            </a:r>
            <a:r>
              <a:rPr lang="en-US" sz="2200" b="1" dirty="0" smtClean="0"/>
              <a:t>.</a:t>
            </a:r>
          </a:p>
          <a:p>
            <a:pPr>
              <a:buNone/>
            </a:pPr>
            <a:r>
              <a:rPr lang="en-US" sz="2200" b="1" dirty="0"/>
              <a:t> </a:t>
            </a:r>
            <a:r>
              <a:rPr lang="en-US" sz="2200" b="1" dirty="0" smtClean="0"/>
              <a:t>     Until </a:t>
            </a:r>
            <a:r>
              <a:rPr lang="en-US" sz="2200" b="1" dirty="0"/>
              <a:t>the end of the 17th-century, the “</a:t>
            </a:r>
            <a:r>
              <a:rPr lang="en-US" sz="2200" b="1" dirty="0" err="1"/>
              <a:t>Barchessa</a:t>
            </a:r>
            <a:r>
              <a:rPr lang="en-US" sz="2200" b="1" dirty="0"/>
              <a:t>” was the part of the villa used for agriculture and where the owners could use the porch to store their boats so they would not disturb the flow of traffic along the </a:t>
            </a:r>
            <a:r>
              <a:rPr lang="en-US" sz="2200" b="1" dirty="0" err="1"/>
              <a:t>Brenta</a:t>
            </a:r>
            <a:r>
              <a:rPr lang="en-US" sz="2200" b="1" dirty="0"/>
              <a:t> canal, </a:t>
            </a:r>
          </a:p>
          <a:p>
            <a:pPr>
              <a:buNone/>
            </a:pPr>
            <a:r>
              <a:rPr lang="en-US" sz="2200" b="1" dirty="0"/>
              <a:t> </a:t>
            </a:r>
            <a:r>
              <a:rPr lang="en-US" sz="2200" b="1" dirty="0" smtClean="0"/>
              <a:t>     The villa’s interiors were completely decorated with </a:t>
            </a:r>
            <a:r>
              <a:rPr lang="en-US" sz="2200" b="1" dirty="0"/>
              <a:t>frescoes so as to </a:t>
            </a:r>
            <a:r>
              <a:rPr lang="en-US" sz="2200" b="1" dirty="0" smtClean="0"/>
              <a:t>  demonstrate the </a:t>
            </a:r>
            <a:r>
              <a:rPr lang="en-US" sz="2200" b="1" dirty="0"/>
              <a:t>ostentatious lifestyle of the </a:t>
            </a:r>
            <a:r>
              <a:rPr lang="en-US" sz="2200" b="1" dirty="0" err="1"/>
              <a:t>Valmarana</a:t>
            </a:r>
            <a:r>
              <a:rPr lang="en-US" sz="2200" b="1" dirty="0"/>
              <a:t> family.</a:t>
            </a:r>
            <a:endParaRPr lang="en-US" sz="2200" b="1" dirty="0" smtClean="0"/>
          </a:p>
          <a:p>
            <a:pPr>
              <a:buNone/>
            </a:pPr>
            <a:r>
              <a:rPr lang="en-US" sz="2200" b="1" dirty="0"/>
              <a:t> </a:t>
            </a:r>
            <a:r>
              <a:rPr lang="en-US" sz="2200" b="1" dirty="0" smtClean="0"/>
              <a:t>     </a:t>
            </a:r>
          </a:p>
          <a:p>
            <a:pPr>
              <a:buNone/>
            </a:pPr>
            <a:r>
              <a:rPr lang="en-US" sz="2200" b="1" dirty="0">
                <a:effectLst>
                  <a:outerShdw blurRad="38100" dist="38100" dir="2700000" algn="tl">
                    <a:srgbClr val="000000">
                      <a:alpha val="43137"/>
                    </a:srgbClr>
                  </a:outerShdw>
                </a:effectLst>
              </a:rPr>
              <a:t> </a:t>
            </a:r>
            <a:r>
              <a:rPr lang="en-US" sz="2200" b="1" dirty="0" smtClean="0">
                <a:effectLst>
                  <a:outerShdw blurRad="38100" dist="38100" dir="2700000" algn="tl">
                    <a:srgbClr val="000000">
                      <a:alpha val="43137"/>
                    </a:srgbClr>
                  </a:outerShdw>
                </a:effectLst>
              </a:rPr>
              <a:t>       </a:t>
            </a:r>
            <a:r>
              <a:rPr lang="en-US" sz="2200" dirty="0" smtClean="0">
                <a:effectLst>
                  <a:outerShdw blurRad="38100" dist="38100" dir="2700000" algn="tl">
                    <a:srgbClr val="000000">
                      <a:alpha val="43137"/>
                    </a:srgbClr>
                  </a:outerShdw>
                </a:effectLst>
              </a:rPr>
              <a:t>In the photo, we can see the wide colonnade dominating the garden.</a:t>
            </a:r>
            <a:r>
              <a:rPr lang="en-US" sz="2200" dirty="0" smtClean="0"/>
              <a:t> </a:t>
            </a:r>
          </a:p>
          <a:p>
            <a:pPr>
              <a:buNone/>
            </a:pPr>
            <a:endParaRPr lang="it-IT" sz="2400" dirty="0" smtClean="0"/>
          </a:p>
          <a:p>
            <a:pPr>
              <a:buNone/>
            </a:pPr>
            <a:endParaRPr lang="it-IT" dirty="0"/>
          </a:p>
        </p:txBody>
      </p:sp>
      <p:pic>
        <p:nvPicPr>
          <p:cNvPr id="21506" name="Picture 2" descr="Risultati immagini per villa barchessa valmarana"/>
          <p:cNvPicPr>
            <a:picLocks noChangeAspect="1" noChangeArrowheads="1"/>
          </p:cNvPicPr>
          <p:nvPr/>
        </p:nvPicPr>
        <p:blipFill>
          <a:blip r:embed="rId3" cstate="print"/>
          <a:srcRect/>
          <a:stretch>
            <a:fillRect/>
          </a:stretch>
        </p:blipFill>
        <p:spPr bwMode="auto">
          <a:xfrm>
            <a:off x="2360951" y="4293096"/>
            <a:ext cx="4393462" cy="2150113"/>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400" dirty="0" smtClean="0"/>
              <a:t>                                        VILLA PISANI</a:t>
            </a:r>
            <a:endParaRPr lang="it-IT" sz="2400" dirty="0"/>
          </a:p>
        </p:txBody>
      </p:sp>
      <p:sp>
        <p:nvSpPr>
          <p:cNvPr id="4" name="Rettangolo 3"/>
          <p:cNvSpPr/>
          <p:nvPr/>
        </p:nvSpPr>
        <p:spPr>
          <a:xfrm>
            <a:off x="1383060" y="1568960"/>
            <a:ext cx="6530280" cy="2862322"/>
          </a:xfrm>
          <a:prstGeom prst="rect">
            <a:avLst/>
          </a:prstGeom>
        </p:spPr>
        <p:txBody>
          <a:bodyPr wrap="square">
            <a:spAutoFit/>
          </a:bodyPr>
          <a:lstStyle/>
          <a:p>
            <a:pPr lvl="0" algn="just" eaLnBrk="0" fontAlgn="base" hangingPunct="0">
              <a:spcBef>
                <a:spcPct val="0"/>
              </a:spcBef>
              <a:spcAft>
                <a:spcPct val="0"/>
              </a:spcAft>
            </a:pPr>
            <a:r>
              <a:rPr lang="en-US" sz="2000" b="1" dirty="0" smtClean="0">
                <a:latin typeface="Franklin Gothic Book" panose="020B0503020102020204" pitchFamily="34" charset="0"/>
                <a:ea typeface="Calibri" pitchFamily="34" charset="0"/>
                <a:cs typeface="Times New Roman" pitchFamily="18" charset="0"/>
              </a:rPr>
              <a:t>This villa was the Doge’s </a:t>
            </a:r>
            <a:r>
              <a:rPr lang="en-US" sz="2000" b="1" dirty="0">
                <a:latin typeface="Franklin Gothic Book" panose="020B0503020102020204" pitchFamily="34" charset="0"/>
                <a:ea typeface="Calibri" pitchFamily="34" charset="0"/>
                <a:cs typeface="Times New Roman" pitchFamily="18" charset="0"/>
              </a:rPr>
              <a:t>Palace on the mainland. </a:t>
            </a:r>
            <a:endParaRPr lang="en-US" sz="2000" b="1" dirty="0" smtClean="0">
              <a:latin typeface="Franklin Gothic Book" panose="020B0503020102020204" pitchFamily="34" charset="0"/>
              <a:ea typeface="Calibri" pitchFamily="34" charset="0"/>
              <a:cs typeface="Times New Roman" pitchFamily="18" charset="0"/>
            </a:endParaRPr>
          </a:p>
          <a:p>
            <a:pPr lvl="0" algn="just" eaLnBrk="0" fontAlgn="base" hangingPunct="0">
              <a:spcBef>
                <a:spcPct val="0"/>
              </a:spcBef>
              <a:spcAft>
                <a:spcPct val="0"/>
              </a:spcAft>
            </a:pPr>
            <a:r>
              <a:rPr lang="en-US" sz="2000" b="1" dirty="0" smtClean="0">
                <a:latin typeface="Franklin Gothic Book" panose="020B0503020102020204" pitchFamily="34" charset="0"/>
                <a:ea typeface="Calibri" pitchFamily="34" charset="0"/>
                <a:cs typeface="Times New Roman" pitchFamily="18" charset="0"/>
              </a:rPr>
              <a:t>It was ordered </a:t>
            </a:r>
            <a:r>
              <a:rPr lang="en-US" sz="2000" b="1" dirty="0">
                <a:latin typeface="Franklin Gothic Book" panose="020B0503020102020204" pitchFamily="34" charset="0"/>
                <a:ea typeface="Calibri" pitchFamily="34" charset="0"/>
                <a:cs typeface="Times New Roman" pitchFamily="18" charset="0"/>
              </a:rPr>
              <a:t>by the </a:t>
            </a:r>
            <a:r>
              <a:rPr lang="en-US" sz="2000" b="1" dirty="0" err="1">
                <a:latin typeface="Franklin Gothic Book" panose="020B0503020102020204" pitchFamily="34" charset="0"/>
                <a:ea typeface="Calibri" pitchFamily="34" charset="0"/>
                <a:cs typeface="Times New Roman" pitchFamily="18" charset="0"/>
              </a:rPr>
              <a:t>Pisani</a:t>
            </a:r>
            <a:r>
              <a:rPr lang="en-US" sz="2000" b="1" dirty="0">
                <a:latin typeface="Franklin Gothic Book" panose="020B0503020102020204" pitchFamily="34" charset="0"/>
                <a:ea typeface="Calibri" pitchFamily="34" charset="0"/>
                <a:cs typeface="Times New Roman" pitchFamily="18" charset="0"/>
              </a:rPr>
              <a:t> family </a:t>
            </a:r>
            <a:r>
              <a:rPr lang="en-US" sz="2000" b="1" dirty="0" smtClean="0">
                <a:latin typeface="Franklin Gothic Book" panose="020B0503020102020204" pitchFamily="34" charset="0"/>
                <a:ea typeface="Calibri" pitchFamily="34" charset="0"/>
                <a:cs typeface="Times New Roman" pitchFamily="18" charset="0"/>
              </a:rPr>
              <a:t>as their </a:t>
            </a:r>
            <a:r>
              <a:rPr lang="en-US" sz="2000" b="1" dirty="0">
                <a:latin typeface="Franklin Gothic Book" panose="020B0503020102020204" pitchFamily="34" charset="0"/>
                <a:ea typeface="Calibri" pitchFamily="34" charset="0"/>
                <a:cs typeface="Times New Roman" pitchFamily="18" charset="0"/>
              </a:rPr>
              <a:t>status </a:t>
            </a:r>
            <a:r>
              <a:rPr lang="en-US" sz="2000" b="1" dirty="0" smtClean="0">
                <a:latin typeface="Franklin Gothic Book" panose="020B0503020102020204" pitchFamily="34" charset="0"/>
                <a:ea typeface="Calibri" pitchFamily="34" charset="0"/>
                <a:cs typeface="Times New Roman" pitchFamily="18" charset="0"/>
              </a:rPr>
              <a:t>symbol. </a:t>
            </a:r>
            <a:endParaRPr lang="it-IT" sz="2000" b="1" dirty="0">
              <a:latin typeface="Franklin Gothic Book" panose="020B0503020102020204" pitchFamily="34" charset="0"/>
              <a:cs typeface="Arial" pitchFamily="34" charset="0"/>
            </a:endParaRPr>
          </a:p>
          <a:p>
            <a:pPr lvl="0" algn="just" eaLnBrk="0" fontAlgn="base" hangingPunct="0">
              <a:spcBef>
                <a:spcPct val="0"/>
              </a:spcBef>
              <a:spcAft>
                <a:spcPct val="0"/>
              </a:spcAft>
            </a:pPr>
            <a:r>
              <a:rPr lang="en-US" sz="2000" b="1" dirty="0" smtClean="0">
                <a:latin typeface="Franklin Gothic Book" panose="020B0503020102020204" pitchFamily="34" charset="0"/>
                <a:ea typeface="Calibri" pitchFamily="34" charset="0"/>
                <a:cs typeface="Times New Roman" pitchFamily="18" charset="0"/>
              </a:rPr>
              <a:t>Rather than </a:t>
            </a:r>
            <a:r>
              <a:rPr lang="en-US" sz="2000" b="1" dirty="0">
                <a:latin typeface="Franklin Gothic Book" panose="020B0503020102020204" pitchFamily="34" charset="0"/>
                <a:ea typeface="Calibri" pitchFamily="34" charset="0"/>
                <a:cs typeface="Times New Roman" pitchFamily="18" charset="0"/>
              </a:rPr>
              <a:t>a villa, </a:t>
            </a:r>
            <a:r>
              <a:rPr lang="en-US" sz="2000" b="1" dirty="0" smtClean="0">
                <a:latin typeface="Franklin Gothic Book" panose="020B0503020102020204" pitchFamily="34" charset="0"/>
                <a:ea typeface="Calibri" pitchFamily="34" charset="0"/>
                <a:cs typeface="Times New Roman" pitchFamily="18" charset="0"/>
              </a:rPr>
              <a:t>it is </a:t>
            </a:r>
            <a:r>
              <a:rPr lang="en-US" sz="2000" b="1" dirty="0">
                <a:latin typeface="Franklin Gothic Book" panose="020B0503020102020204" pitchFamily="34" charset="0"/>
                <a:ea typeface="Calibri" pitchFamily="34" charset="0"/>
                <a:cs typeface="Times New Roman" pitchFamily="18" charset="0"/>
              </a:rPr>
              <a:t>a </a:t>
            </a:r>
            <a:r>
              <a:rPr lang="en-US" sz="2000" b="1" dirty="0" smtClean="0">
                <a:latin typeface="Franklin Gothic Book" panose="020B0503020102020204" pitchFamily="34" charset="0"/>
                <a:ea typeface="Calibri" pitchFamily="34" charset="0"/>
                <a:cs typeface="Times New Roman" pitchFamily="18" charset="0"/>
              </a:rPr>
              <a:t>palace decorated </a:t>
            </a:r>
            <a:r>
              <a:rPr lang="en-US" sz="2000" b="1" dirty="0">
                <a:latin typeface="Franklin Gothic Book" panose="020B0503020102020204" pitchFamily="34" charset="0"/>
                <a:ea typeface="Calibri" pitchFamily="34" charset="0"/>
                <a:cs typeface="Times New Roman" pitchFamily="18" charset="0"/>
              </a:rPr>
              <a:t>with </a:t>
            </a:r>
            <a:r>
              <a:rPr lang="en-US" sz="2000" b="1" dirty="0" smtClean="0">
                <a:latin typeface="Franklin Gothic Book" panose="020B0503020102020204" pitchFamily="34" charset="0"/>
                <a:ea typeface="Calibri" pitchFamily="34" charset="0"/>
                <a:cs typeface="Times New Roman" pitchFamily="18" charset="0"/>
              </a:rPr>
              <a:t>mighty sculptures and paintings by the most famous artists of the 18</a:t>
            </a:r>
            <a:r>
              <a:rPr lang="en-US" sz="2000" b="1" baseline="30000" dirty="0" smtClean="0">
                <a:latin typeface="Franklin Gothic Book" panose="020B0503020102020204" pitchFamily="34" charset="0"/>
                <a:ea typeface="Calibri" pitchFamily="34" charset="0"/>
                <a:cs typeface="Times New Roman" pitchFamily="18" charset="0"/>
              </a:rPr>
              <a:t>th</a:t>
            </a:r>
            <a:r>
              <a:rPr lang="en-US" sz="2000" b="1" dirty="0" smtClean="0">
                <a:latin typeface="Franklin Gothic Book" panose="020B0503020102020204" pitchFamily="34" charset="0"/>
                <a:ea typeface="Calibri" pitchFamily="34" charset="0"/>
                <a:cs typeface="Times New Roman" pitchFamily="18" charset="0"/>
              </a:rPr>
              <a:t> century like </a:t>
            </a:r>
            <a:r>
              <a:rPr lang="en-US" sz="2000" b="1" dirty="0" err="1" smtClean="0">
                <a:latin typeface="Franklin Gothic Book" panose="020B0503020102020204" pitchFamily="34" charset="0"/>
                <a:ea typeface="Calibri" pitchFamily="34" charset="0"/>
                <a:cs typeface="Times New Roman" pitchFamily="18" charset="0"/>
              </a:rPr>
              <a:t>Giambattista</a:t>
            </a:r>
            <a:r>
              <a:rPr lang="en-US" sz="2000" b="1" dirty="0" smtClean="0">
                <a:latin typeface="Franklin Gothic Book" panose="020B0503020102020204" pitchFamily="34" charset="0"/>
                <a:ea typeface="Calibri" pitchFamily="34" charset="0"/>
                <a:cs typeface="Times New Roman" pitchFamily="18" charset="0"/>
              </a:rPr>
              <a:t> Tiepolo</a:t>
            </a:r>
            <a:r>
              <a:rPr lang="en-US" sz="2000" b="1" dirty="0">
                <a:latin typeface="Franklin Gothic Book" panose="020B0503020102020204" pitchFamily="34" charset="0"/>
                <a:ea typeface="Calibri" pitchFamily="34" charset="0"/>
                <a:cs typeface="Times New Roman" pitchFamily="18" charset="0"/>
              </a:rPr>
              <a:t> </a:t>
            </a:r>
            <a:r>
              <a:rPr lang="en-US" sz="2000" b="1" dirty="0" smtClean="0">
                <a:latin typeface="Franklin Gothic Book" panose="020B0503020102020204" pitchFamily="34" charset="0"/>
                <a:ea typeface="Calibri" pitchFamily="34" charset="0"/>
                <a:cs typeface="Times New Roman" pitchFamily="18" charset="0"/>
              </a:rPr>
              <a:t>and Pietro Visconti.</a:t>
            </a:r>
          </a:p>
          <a:p>
            <a:pPr lvl="0" algn="just" eaLnBrk="0" fontAlgn="base" hangingPunct="0">
              <a:spcBef>
                <a:spcPct val="0"/>
              </a:spcBef>
              <a:spcAft>
                <a:spcPct val="0"/>
              </a:spcAft>
            </a:pPr>
            <a:r>
              <a:rPr lang="it-IT" sz="2000" b="1" dirty="0" smtClean="0">
                <a:latin typeface="Franklin Gothic Book" panose="020B0503020102020204" pitchFamily="34" charset="0"/>
                <a:ea typeface="Calibri" pitchFamily="34" charset="0"/>
                <a:cs typeface="Times New Roman" pitchFamily="18" charset="0"/>
              </a:rPr>
              <a:t> </a:t>
            </a:r>
            <a:r>
              <a:rPr lang="en-US" sz="2000" b="1" dirty="0" smtClean="0">
                <a:latin typeface="Franklin Gothic Book" panose="020B0503020102020204" pitchFamily="34" charset="0"/>
                <a:ea typeface="Calibri" pitchFamily="34" charset="0"/>
                <a:cs typeface="Times New Roman" pitchFamily="18" charset="0"/>
              </a:rPr>
              <a:t>It is certainly one </a:t>
            </a:r>
            <a:r>
              <a:rPr lang="en-US" sz="2000" b="1" dirty="0">
                <a:latin typeface="Franklin Gothic Book" panose="020B0503020102020204" pitchFamily="34" charset="0"/>
                <a:ea typeface="Calibri" pitchFamily="34" charset="0"/>
                <a:cs typeface="Times New Roman" pitchFamily="18" charset="0"/>
              </a:rPr>
              <a:t>of the </a:t>
            </a:r>
            <a:r>
              <a:rPr lang="en-US" sz="2000" b="1" dirty="0" smtClean="0">
                <a:latin typeface="Franklin Gothic Book" panose="020B0503020102020204" pitchFamily="34" charset="0"/>
                <a:ea typeface="Calibri" pitchFamily="34" charset="0"/>
                <a:cs typeface="Times New Roman" pitchFamily="18" charset="0"/>
              </a:rPr>
              <a:t>most famous </a:t>
            </a:r>
            <a:r>
              <a:rPr lang="en-US" sz="2000" b="1" dirty="0">
                <a:latin typeface="Franklin Gothic Book" panose="020B0503020102020204" pitchFamily="34" charset="0"/>
                <a:ea typeface="Calibri" pitchFamily="34" charset="0"/>
                <a:cs typeface="Times New Roman" pitchFamily="18" charset="0"/>
              </a:rPr>
              <a:t>of the </a:t>
            </a:r>
            <a:r>
              <a:rPr lang="en-US" sz="2000" b="1" dirty="0" smtClean="0">
                <a:latin typeface="Franklin Gothic Book" panose="020B0503020102020204" pitchFamily="34" charset="0"/>
                <a:ea typeface="Calibri" pitchFamily="34" charset="0"/>
                <a:cs typeface="Times New Roman" pitchFamily="18" charset="0"/>
              </a:rPr>
              <a:t>Venetian villas </a:t>
            </a:r>
            <a:r>
              <a:rPr lang="en-US" sz="2000" b="1" dirty="0">
                <a:latin typeface="Franklin Gothic Book" panose="020B0503020102020204" pitchFamily="34" charset="0"/>
                <a:ea typeface="Calibri" pitchFamily="34" charset="0"/>
                <a:cs typeface="Times New Roman" pitchFamily="18" charset="0"/>
              </a:rPr>
              <a:t>and one of the </a:t>
            </a:r>
            <a:r>
              <a:rPr lang="en-US" sz="2000" b="1" dirty="0" smtClean="0">
                <a:latin typeface="Franklin Gothic Book" panose="020B0503020102020204" pitchFamily="34" charset="0"/>
                <a:ea typeface="Calibri" pitchFamily="34" charset="0"/>
                <a:cs typeface="Times New Roman" pitchFamily="18" charset="0"/>
              </a:rPr>
              <a:t>most important attractions </a:t>
            </a:r>
            <a:r>
              <a:rPr lang="en-US" sz="2000" b="1" dirty="0">
                <a:latin typeface="Franklin Gothic Book" panose="020B0503020102020204" pitchFamily="34" charset="0"/>
                <a:ea typeface="Calibri" pitchFamily="34" charset="0"/>
                <a:cs typeface="Times New Roman" pitchFamily="18" charset="0"/>
              </a:rPr>
              <a:t>in the Veneto </a:t>
            </a:r>
            <a:r>
              <a:rPr lang="en-US" sz="2000" b="1" dirty="0" smtClean="0">
                <a:latin typeface="Franklin Gothic Book" panose="020B0503020102020204" pitchFamily="34" charset="0"/>
                <a:ea typeface="Calibri" pitchFamily="34" charset="0"/>
                <a:cs typeface="Times New Roman" pitchFamily="18" charset="0"/>
              </a:rPr>
              <a:t>region, able </a:t>
            </a:r>
            <a:r>
              <a:rPr lang="en-US" sz="2000" b="1" dirty="0">
                <a:latin typeface="Franklin Gothic Book" panose="020B0503020102020204" pitchFamily="34" charset="0"/>
                <a:ea typeface="Calibri" pitchFamily="34" charset="0"/>
                <a:cs typeface="Times New Roman" pitchFamily="18" charset="0"/>
              </a:rPr>
              <a:t>to attract more than 150,000 </a:t>
            </a:r>
            <a:r>
              <a:rPr lang="en-US" sz="2000" b="1" dirty="0" smtClean="0">
                <a:latin typeface="Franklin Gothic Book" panose="020B0503020102020204" pitchFamily="34" charset="0"/>
                <a:ea typeface="Calibri" pitchFamily="34" charset="0"/>
                <a:cs typeface="Times New Roman" pitchFamily="18" charset="0"/>
              </a:rPr>
              <a:t>visitors each year</a:t>
            </a:r>
            <a:r>
              <a:rPr lang="en-US" sz="2000" b="1" dirty="0">
                <a:latin typeface="Franklin Gothic Book" panose="020B0503020102020204" pitchFamily="34" charset="0"/>
                <a:ea typeface="Calibri" pitchFamily="34" charset="0"/>
                <a:cs typeface="Times New Roman" pitchFamily="18" charset="0"/>
              </a:rPr>
              <a:t>.</a:t>
            </a:r>
            <a:endParaRPr lang="en-US" sz="2000" b="1" dirty="0">
              <a:latin typeface="Franklin Gothic Book" panose="020B0503020102020204" pitchFamily="34" charset="0"/>
              <a:cs typeface="Arial" pitchFamily="34" charset="0"/>
            </a:endParaRPr>
          </a:p>
        </p:txBody>
      </p:sp>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1760" y="4464671"/>
            <a:ext cx="3888432" cy="1680502"/>
          </a:xfrm>
          <a:prstGeom prst="rect">
            <a:avLst/>
          </a:prstGeom>
        </p:spPr>
      </p:pic>
      <p:pic>
        <p:nvPicPr>
          <p:cNvPr id="10" name="Immagin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1760" y="4445524"/>
            <a:ext cx="3888432" cy="1680502"/>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erra">
  <a:themeElements>
    <a:clrScheme name="Terra">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erra">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erra">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232</TotalTime>
  <Words>708</Words>
  <Application>Microsoft Office PowerPoint</Application>
  <PresentationFormat>Presentazione su schermo (4:3)</PresentationFormat>
  <Paragraphs>48</Paragraphs>
  <Slides>11</Slides>
  <Notes>0</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11</vt:i4>
      </vt:variant>
    </vt:vector>
  </HeadingPairs>
  <TitlesOfParts>
    <vt:vector size="18" baseType="lpstr">
      <vt:lpstr>Arial</vt:lpstr>
      <vt:lpstr>Calibri</vt:lpstr>
      <vt:lpstr>Franklin Gothic Book</vt:lpstr>
      <vt:lpstr>Franklin Gothic Medium</vt:lpstr>
      <vt:lpstr>Times New Roman</vt:lpstr>
      <vt:lpstr>Wingdings 2</vt:lpstr>
      <vt:lpstr>Terra</vt:lpstr>
      <vt:lpstr>A cruise among the Venetian Villas of the Brenta Riviera </vt:lpstr>
      <vt:lpstr>        A cruise on the “Riviera del Brenta”</vt:lpstr>
      <vt:lpstr>Presentazione standard di PowerPoint</vt:lpstr>
      <vt:lpstr>Presentazione standard di PowerPoint</vt:lpstr>
      <vt:lpstr>Presentazione standard di PowerPoint</vt:lpstr>
      <vt:lpstr>The route of the Burchiello </vt:lpstr>
      <vt:lpstr>Presentazione standard di PowerPoint</vt:lpstr>
      <vt:lpstr>Presentazione standard di PowerPoint</vt:lpstr>
      <vt:lpstr>                                        VILLA PISANI</vt:lpstr>
      <vt:lpstr>                      Villa Foscari</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cruise among the Venetian Villas of the Brenta Riviera</dc:title>
  <dc:creator>Sabrina</dc:creator>
  <cp:lastModifiedBy>michela</cp:lastModifiedBy>
  <cp:revision>66</cp:revision>
  <dcterms:created xsi:type="dcterms:W3CDTF">2019-03-14T16:07:58Z</dcterms:created>
  <dcterms:modified xsi:type="dcterms:W3CDTF">2019-03-19T20:00:27Z</dcterms:modified>
</cp:coreProperties>
</file>