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9" r:id="rId2"/>
    <p:sldId id="284" r:id="rId3"/>
    <p:sldId id="261" r:id="rId4"/>
    <p:sldId id="262" r:id="rId5"/>
    <p:sldId id="278" r:id="rId6"/>
    <p:sldId id="277" r:id="rId7"/>
    <p:sldId id="276" r:id="rId8"/>
    <p:sldId id="264" r:id="rId9"/>
    <p:sldId id="263" r:id="rId10"/>
    <p:sldId id="282" r:id="rId11"/>
    <p:sldId id="279" r:id="rId12"/>
    <p:sldId id="280" r:id="rId13"/>
    <p:sldId id="285" r:id="rId14"/>
    <p:sldId id="290" r:id="rId15"/>
    <p:sldId id="266" r:id="rId16"/>
    <p:sldId id="267" r:id="rId17"/>
    <p:sldId id="269" r:id="rId18"/>
    <p:sldId id="268" r:id="rId19"/>
    <p:sldId id="275" r:id="rId20"/>
    <p:sldId id="286" r:id="rId21"/>
    <p:sldId id="289" r:id="rId22"/>
    <p:sldId id="288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68FA"/>
    <a:srgbClr val="9966FF"/>
    <a:srgbClr val="6600CC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94660"/>
  </p:normalViewPr>
  <p:slideViewPr>
    <p:cSldViewPr>
      <p:cViewPr>
        <p:scale>
          <a:sx n="57" d="100"/>
          <a:sy n="57" d="100"/>
        </p:scale>
        <p:origin x="-84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9ED2-7305-4E29-8876-F99B6DE33BBF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4493-6611-48B0-8060-AF537E1A192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4493-6611-48B0-8060-AF537E1A192C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45688A-EBE4-4257-8479-78EFF49B6E6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1F08D0-8162-4429-8696-67D23E8B530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3D\Desktop\biennale\20191024_143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011" cy="68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 rot="19874040">
            <a:off x="2435593" y="1318731"/>
            <a:ext cx="665978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</a:rPr>
              <a:t>IIID  </a:t>
            </a:r>
            <a:r>
              <a:rPr lang="it-IT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</a:rPr>
              <a:t>in Biennale:</a:t>
            </a:r>
          </a:p>
          <a:p>
            <a:pPr algn="ctr"/>
            <a:r>
              <a:rPr lang="it-IT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</a:rPr>
              <a:t>Are </a:t>
            </a:r>
            <a:r>
              <a:rPr lang="it-IT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</a:rPr>
              <a:t>you</a:t>
            </a:r>
            <a:r>
              <a:rPr lang="it-IT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</a:rPr>
              <a:t> </a:t>
            </a:r>
            <a:r>
              <a:rPr lang="it-IT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</a:rPr>
              <a:t>ready</a:t>
            </a:r>
            <a:r>
              <a:rPr lang="it-IT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</a:rPr>
              <a:t>?</a:t>
            </a:r>
            <a:endParaRPr lang="it-IT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236296" y="60212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Montaggio: Sofia e Sofia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80709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15362" name="Picture 2" descr="C:\Users\3D\Desktop\biennale\IMG_20191024_133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58" b="310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868" y="4865122"/>
            <a:ext cx="4888564" cy="796126"/>
          </a:xfrm>
        </p:spPr>
        <p:txBody>
          <a:bodyPr>
            <a:normAutofit fontScale="90000"/>
          </a:bodyPr>
          <a:lstStyle/>
          <a:p>
            <a:r>
              <a:rPr lang="it-IT" b="0" dirty="0" smtClean="0">
                <a:latin typeface="Copperplate Gothic Bold" pitchFamily="34" charset="0"/>
              </a:rPr>
              <a:t>La </a:t>
            </a:r>
            <a:r>
              <a:rPr lang="it-IT" b="0" dirty="0" smtClean="0">
                <a:latin typeface="Copperplate Gothic Bold" pitchFamily="34" charset="0"/>
              </a:rPr>
              <a:t>spada </a:t>
            </a:r>
            <a:r>
              <a:rPr lang="it-IT" dirty="0" smtClean="0">
                <a:latin typeface="Copperplate Gothic Bold" pitchFamily="34" charset="0"/>
              </a:rPr>
              <a:t>nella </a:t>
            </a:r>
            <a:r>
              <a:rPr lang="it-IT" dirty="0" smtClean="0">
                <a:latin typeface="Copperplate Gothic Bold" pitchFamily="34" charset="0"/>
              </a:rPr>
              <a:t>roccia, </a:t>
            </a:r>
            <a:r>
              <a:rPr lang="it-IT" sz="2700" dirty="0" smtClean="0">
                <a:latin typeface="Copperplate Gothic Bold" pitchFamily="34" charset="0"/>
              </a:rPr>
              <a:t>Liliana </a:t>
            </a:r>
            <a:r>
              <a:rPr lang="it-IT" sz="2700" dirty="0" smtClean="0">
                <a:latin typeface="Copperplate Gothic Bold" pitchFamily="34" charset="0"/>
              </a:rPr>
              <a:t>Moro </a:t>
            </a:r>
            <a:endParaRPr lang="it-IT" sz="2700" dirty="0">
              <a:latin typeface="Copperplate Gothic Bold" pitchFamily="34" charset="0"/>
            </a:endParaRPr>
          </a:p>
        </p:txBody>
      </p:sp>
      <p:sp>
        <p:nvSpPr>
          <p:cNvPr id="5" name="Rettangolo 4"/>
          <p:cNvSpPr>
            <a:spLocks/>
          </p:cNvSpPr>
          <p:nvPr/>
        </p:nvSpPr>
        <p:spPr>
          <a:xfrm>
            <a:off x="357158" y="285728"/>
            <a:ext cx="2643206" cy="65722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Albertus Extra Bold" pitchFamily="34" charset="0"/>
              </a:rPr>
              <a:t>Un’ opera ci ricollega alla letteratura con la straordinaria spada </a:t>
            </a:r>
            <a:r>
              <a:rPr lang="it-IT" sz="2000" dirty="0" smtClean="0">
                <a:solidFill>
                  <a:schemeClr val="bg1"/>
                </a:solidFill>
                <a:latin typeface="Albertus Extra Bold" pitchFamily="34" charset="0"/>
              </a:rPr>
              <a:t>Excalibur, </a:t>
            </a:r>
            <a:r>
              <a:rPr lang="it-IT" sz="2000" dirty="0" smtClean="0">
                <a:solidFill>
                  <a:schemeClr val="bg1"/>
                </a:solidFill>
                <a:latin typeface="Albertus Extra Bold" pitchFamily="34" charset="0"/>
              </a:rPr>
              <a:t>lavorata in cristallo; rappresenta il contrasto tra ciò che può apparire forte, ma in realtà è fragile. </a:t>
            </a:r>
          </a:p>
          <a:p>
            <a:endParaRPr lang="it-IT" sz="2000" dirty="0" smtClean="0">
              <a:solidFill>
                <a:schemeClr val="bg1"/>
              </a:solidFill>
              <a:latin typeface="Albertus Extra Bold" pitchFamily="34" charset="0"/>
            </a:endParaRPr>
          </a:p>
          <a:p>
            <a:r>
              <a:rPr lang="it-IT" sz="2000" b="1" dirty="0" smtClean="0">
                <a:solidFill>
                  <a:schemeClr val="bg1"/>
                </a:solidFill>
                <a:latin typeface="Albertus Extra Bold" pitchFamily="34" charset="0"/>
              </a:rPr>
              <a:t>“Ci ha trasmesso una sensazione di forza, delicatezza, magia</a:t>
            </a:r>
            <a:r>
              <a:rPr lang="it-IT" sz="2000" dirty="0" smtClean="0">
                <a:solidFill>
                  <a:schemeClr val="bg1"/>
                </a:solidFill>
                <a:latin typeface="Albertus Extra Bold" pitchFamily="34" charset="0"/>
              </a:rPr>
              <a:t>”</a:t>
            </a:r>
            <a:endParaRPr lang="it-IT" sz="2000" dirty="0" smtClean="0">
              <a:solidFill>
                <a:schemeClr val="bg1"/>
              </a:solidFill>
              <a:latin typeface="Albertus Extra Bold" pitchFamily="34" charset="0"/>
            </a:endParaRPr>
          </a:p>
          <a:p>
            <a:endParaRPr lang="it-IT" sz="2000" dirty="0" smtClean="0">
              <a:latin typeface="Albertus Extra Bold" pitchFamily="34" charset="0"/>
            </a:endParaRPr>
          </a:p>
          <a:p>
            <a:r>
              <a:rPr lang="it-IT" sz="2000" dirty="0" smtClean="0">
                <a:latin typeface="Albertus Extra Bold" pitchFamily="34" charset="0"/>
              </a:rPr>
              <a:t>Rodrigo e Nicola</a:t>
            </a:r>
          </a:p>
          <a:p>
            <a:endParaRPr lang="it-IT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Copperplate Gothic Bold" pitchFamily="34" charset="0"/>
            </a:endParaRPr>
          </a:p>
          <a:p>
            <a:endParaRPr lang="it-IT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00655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4282" y="5000636"/>
            <a:ext cx="8929718" cy="1571636"/>
          </a:xfrm>
        </p:spPr>
        <p:txBody>
          <a:bodyPr>
            <a:noAutofit/>
          </a:bodyPr>
          <a:lstStyle/>
          <a:p>
            <a:pPr algn="l"/>
            <a:r>
              <a:rPr lang="it-IT" sz="1800" i="1" dirty="0" smtClean="0">
                <a:latin typeface="Albertus Extra Bold" pitchFamily="34" charset="0"/>
              </a:rPr>
              <a:t>“Pazzesca l’opera di Mari </a:t>
            </a:r>
            <a:r>
              <a:rPr lang="it-IT" sz="1800" i="1" dirty="0" err="1" smtClean="0">
                <a:latin typeface="Albertus Extra Bold" pitchFamily="34" charset="0"/>
              </a:rPr>
              <a:t>Katayama</a:t>
            </a:r>
            <a:r>
              <a:rPr lang="it-IT" sz="1800" i="1" dirty="0" smtClean="0">
                <a:latin typeface="Albertus Extra Bold" pitchFamily="34" charset="0"/>
              </a:rPr>
              <a:t>, un’artista nata con una malformazione agli arti. </a:t>
            </a:r>
            <a:endParaRPr lang="it-IT" sz="1800" i="1" dirty="0" smtClean="0">
              <a:latin typeface="Albertus Extra Bold" pitchFamily="34" charset="0"/>
            </a:endParaRPr>
          </a:p>
          <a:p>
            <a:pPr algn="l"/>
            <a:r>
              <a:rPr lang="it-IT" sz="1800" i="1" dirty="0" smtClean="0">
                <a:latin typeface="Albertus Extra Bold" pitchFamily="34" charset="0"/>
              </a:rPr>
              <a:t>Il </a:t>
            </a:r>
            <a:r>
              <a:rPr lang="it-IT" sz="1800" i="1" dirty="0" smtClean="0">
                <a:latin typeface="Albertus Extra Bold" pitchFamily="34" charset="0"/>
              </a:rPr>
              <a:t>suo è un superamento creativo dell’handicap, nato dall’esigenza di affrontarlo e vincerlo. </a:t>
            </a:r>
            <a:r>
              <a:rPr lang="it-IT" sz="1800" i="1" dirty="0" smtClean="0">
                <a:latin typeface="Albertus Extra Bold" pitchFamily="34" charset="0"/>
              </a:rPr>
              <a:t>Guardare </a:t>
            </a:r>
            <a:r>
              <a:rPr lang="it-IT" sz="1800" i="1" dirty="0" smtClean="0">
                <a:latin typeface="Albertus Extra Bold" pitchFamily="34" charset="0"/>
              </a:rPr>
              <a:t>quest’opera è stato molto toccante, dimostra che  quello che per gli  altri è un punto debole può diventare per noi un punto di forza.”</a:t>
            </a:r>
          </a:p>
          <a:p>
            <a:pPr algn="l"/>
            <a:r>
              <a:rPr lang="it-IT" sz="1800" i="1" dirty="0" smtClean="0">
                <a:latin typeface="Albertus Extra Bold" pitchFamily="34" charset="0"/>
              </a:rPr>
              <a:t>                                                                       </a:t>
            </a:r>
            <a:r>
              <a:rPr lang="it-IT" sz="1800" i="1" dirty="0" smtClean="0">
                <a:latin typeface="Albertus Extra Bold" pitchFamily="34" charset="0"/>
              </a:rPr>
              <a:t> </a:t>
            </a:r>
            <a:r>
              <a:rPr lang="it-IT" sz="1800" i="1" dirty="0" smtClean="0">
                <a:latin typeface="Albertus Extra Bold" pitchFamily="34" charset="0"/>
              </a:rPr>
              <a:t>                             </a:t>
            </a:r>
            <a:r>
              <a:rPr lang="it-IT" sz="1800" i="1" dirty="0" smtClean="0">
                <a:latin typeface="Albertus Extra Bold" pitchFamily="34" charset="0"/>
              </a:rPr>
              <a:t>Monica </a:t>
            </a:r>
            <a:r>
              <a:rPr lang="it-IT" sz="1800" i="1" dirty="0" smtClean="0">
                <a:latin typeface="Albertus Extra Bold" pitchFamily="34" charset="0"/>
              </a:rPr>
              <a:t>e </a:t>
            </a:r>
            <a:r>
              <a:rPr lang="it-IT" sz="1800" i="1" dirty="0" err="1" smtClean="0">
                <a:latin typeface="Albertus Extra Bold" pitchFamily="34" charset="0"/>
              </a:rPr>
              <a:t>Oumaima</a:t>
            </a:r>
            <a:endParaRPr lang="it-IT" sz="1800" i="1" dirty="0">
              <a:latin typeface="Albertus Extra Bold" pitchFamily="34" charset="0"/>
            </a:endParaRPr>
          </a:p>
        </p:txBody>
      </p:sp>
      <p:pic>
        <p:nvPicPr>
          <p:cNvPr id="12290" name="Picture 2" descr="C:\Users\3D\Desktop\biennale\IMG-20191025-WA00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57" b="181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 flipV="1">
            <a:off x="-7786774" y="6858000"/>
            <a:ext cx="285752" cy="500090"/>
          </a:xfrm>
        </p:spPr>
        <p:txBody>
          <a:bodyPr>
            <a:normAutofit fontScale="90000"/>
          </a:bodyPr>
          <a:lstStyle/>
          <a:p>
            <a:r>
              <a:rPr lang="it-IT" sz="3200" i="1" dirty="0" smtClean="0">
                <a:solidFill>
                  <a:srgbClr val="00B0F0"/>
                </a:solidFill>
                <a:latin typeface="Copperplate Gothic Bold" pitchFamily="34" charset="0"/>
              </a:rPr>
              <a:t>,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6681753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5616" y="4869160"/>
            <a:ext cx="7188416" cy="1488798"/>
          </a:xfrm>
        </p:spPr>
        <p:txBody>
          <a:bodyPr>
            <a:noAutofit/>
          </a:bodyPr>
          <a:lstStyle/>
          <a:p>
            <a:pPr algn="l"/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“L’opera  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più 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interessante, 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a nostro 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parere,  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è stata quella di Mari </a:t>
            </a:r>
            <a:r>
              <a:rPr lang="it-IT" sz="2000" i="1" dirty="0" err="1" smtClean="0">
                <a:latin typeface="Albertus Extra Bold" pitchFamily="34" charset="0"/>
                <a:cs typeface="Aparajita" pitchFamily="34" charset="0"/>
              </a:rPr>
              <a:t>Katayama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; l’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 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installazione racconta di come questa ragazza 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sfortunata e apparentemente fragile è riuscita 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a cambiare il suo futuro </a:t>
            </a:r>
            <a:r>
              <a:rPr lang="it-IT" sz="2000" i="1" dirty="0" smtClean="0">
                <a:latin typeface="Albertus Extra Bold" pitchFamily="34" charset="0"/>
                <a:cs typeface="Aparajita" pitchFamily="34" charset="0"/>
              </a:rPr>
              <a:t>e a diventare un’icona”</a:t>
            </a:r>
            <a:endParaRPr lang="it-IT" sz="2000" i="1" dirty="0">
              <a:latin typeface="Albertus Extra Bold" pitchFamily="34" charset="0"/>
              <a:cs typeface="Aparajita" pitchFamily="34" charset="0"/>
            </a:endParaRPr>
          </a:p>
        </p:txBody>
      </p:sp>
      <p:pic>
        <p:nvPicPr>
          <p:cNvPr id="13314" name="Picture 2" descr="C:\Users\3D\Desktop\biennale\IMG-20191025-WA0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-5572196" y="4286256"/>
            <a:ext cx="285752" cy="21431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775553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57818" y="1928802"/>
            <a:ext cx="3096344" cy="4255368"/>
          </a:xfrm>
        </p:spPr>
        <p:txBody>
          <a:bodyPr>
            <a:normAutofit lnSpcReduction="10000"/>
          </a:bodyPr>
          <a:lstStyle/>
          <a:p>
            <a:endParaRPr lang="it-IT" cap="all" dirty="0" smtClean="0"/>
          </a:p>
          <a:p>
            <a:pPr algn="l"/>
            <a:r>
              <a:rPr lang="it-IT" sz="2400" dirty="0" smtClean="0">
                <a:latin typeface="Albertus Extra Bold" pitchFamily="34" charset="0"/>
              </a:rPr>
              <a:t>Le gigantesche ruote da camion nere, </a:t>
            </a:r>
            <a:r>
              <a:rPr lang="it-IT" sz="2400" b="1" i="1" dirty="0" smtClean="0">
                <a:latin typeface="Albertus Extra Bold" pitchFamily="34" charset="0"/>
              </a:rPr>
              <a:t>Big Wheel</a:t>
            </a:r>
            <a:r>
              <a:rPr lang="it-IT" sz="2400" dirty="0" smtClean="0">
                <a:latin typeface="Albertus Extra Bold" pitchFamily="34" charset="0"/>
              </a:rPr>
              <a:t>, ricoperte di catene.  Ricordano e denunciano  la  violenza , la  prigionia, il lavoro  forzato e non controllato a cui era sottoposta la comunità nera.</a:t>
            </a:r>
            <a:endParaRPr lang="it-IT" sz="2400" dirty="0">
              <a:latin typeface="Albertus Extra Bold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764704"/>
            <a:ext cx="3312368" cy="1008112"/>
          </a:xfrm>
        </p:spPr>
        <p:txBody>
          <a:bodyPr/>
          <a:lstStyle/>
          <a:p>
            <a:r>
              <a:rPr lang="it-IT" b="0" cap="all" dirty="0" smtClean="0">
                <a:latin typeface="Copperplate Gothic Bold" pitchFamily="34" charset="0"/>
              </a:rPr>
              <a:t>ARTHUR JAFA</a:t>
            </a:r>
            <a:br>
              <a:rPr lang="it-IT" b="0" cap="all" dirty="0" smtClean="0">
                <a:latin typeface="Copperplate Gothic Bold" pitchFamily="34" charset="0"/>
              </a:rPr>
            </a:br>
            <a:endParaRPr lang="it-IT" dirty="0">
              <a:latin typeface="Copperplate Gothic Bold" pitchFamily="34" charset="0"/>
            </a:endParaRPr>
          </a:p>
        </p:txBody>
      </p:sp>
      <p:pic>
        <p:nvPicPr>
          <p:cNvPr id="3074" name="Picture 2" descr="C:\Users\Docenti\Downloads\IMG-20191025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drosteeffectmag.com/wp-content/uploads/2019/05/Ed-Atkins-Venice-Biennal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-1800" t="16361" r="70791" b="16361"/>
          <a:stretch>
            <a:fillRect/>
          </a:stretch>
        </p:blipFill>
        <p:spPr bwMode="auto">
          <a:xfrm>
            <a:off x="214282" y="0"/>
            <a:ext cx="2679391" cy="436477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9715600" y="4572008"/>
            <a:ext cx="142876" cy="41979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" name="Picture 2" descr="C:\Users\3D\Desktop\biennale\20191024_142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57166"/>
            <a:ext cx="5376597" cy="403244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57224" y="5214950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Albertus Extra Bold" pitchFamily="34" charset="0"/>
              </a:rPr>
              <a:t>“Abiti di scena e personaggi in lacrime. </a:t>
            </a:r>
            <a:r>
              <a:rPr lang="it-IT" sz="2000" b="1" i="1" dirty="0" smtClean="0">
                <a:latin typeface="Albertus Extra Bold" pitchFamily="34" charset="0"/>
              </a:rPr>
              <a:t>Qui sopra ecco Ed</a:t>
            </a:r>
            <a:r>
              <a:rPr lang="it-IT" sz="2000" b="1" i="1" dirty="0" smtClean="0">
                <a:latin typeface="Albertus Extra Bold" pitchFamily="34" charset="0"/>
              </a:rPr>
              <a:t> che ha creato un avatar che lo rappresenta, vecchio</a:t>
            </a:r>
            <a:r>
              <a:rPr lang="it-IT" sz="2000" b="1" i="1" dirty="0" smtClean="0">
                <a:latin typeface="Albertus Extra Bold" pitchFamily="34" charset="0"/>
              </a:rPr>
              <a:t> e</a:t>
            </a:r>
            <a:r>
              <a:rPr lang="it-IT" sz="2000" b="1" i="1" dirty="0" smtClean="0">
                <a:latin typeface="Albertus Extra Bold" pitchFamily="34" charset="0"/>
              </a:rPr>
              <a:t> </a:t>
            </a:r>
            <a:r>
              <a:rPr lang="it-IT" sz="2000" b="1" i="1" dirty="0" smtClean="0">
                <a:latin typeface="Albertus Extra Bold" pitchFamily="34" charset="0"/>
              </a:rPr>
              <a:t>disperato.”                                Sara </a:t>
            </a:r>
            <a:r>
              <a:rPr lang="it-IT" sz="2000" b="1" i="1" dirty="0" smtClean="0">
                <a:latin typeface="Albertus Extra Bold" pitchFamily="34" charset="0"/>
              </a:rPr>
              <a:t>e Mar</a:t>
            </a:r>
            <a:r>
              <a:rPr lang="it-IT" sz="2000" b="1" dirty="0" smtClean="0">
                <a:latin typeface="Albertus Extra Bold" pitchFamily="34" charset="0"/>
              </a:rPr>
              <a:t>ia</a:t>
            </a:r>
            <a:endParaRPr lang="it-IT" sz="2000" b="1" dirty="0">
              <a:latin typeface="Albertus Extra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478632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00B0F0"/>
                </a:solidFill>
                <a:latin typeface="Copperplate Gothic Bold" pitchFamily="34" charset="0"/>
              </a:rPr>
              <a:t>Ed </a:t>
            </a:r>
            <a:r>
              <a:rPr lang="it-IT" sz="2800" b="1" i="1" dirty="0" err="1" smtClean="0">
                <a:solidFill>
                  <a:srgbClr val="00B0F0"/>
                </a:solidFill>
                <a:latin typeface="Copperplate Gothic Bold" pitchFamily="34" charset="0"/>
              </a:rPr>
              <a:t>Atkins</a:t>
            </a:r>
            <a:r>
              <a:rPr lang="it-IT" sz="2800" b="1" i="1" dirty="0" smtClean="0">
                <a:solidFill>
                  <a:srgbClr val="00B0F0"/>
                </a:solidFill>
                <a:latin typeface="Copperplate Gothic Bold" pitchFamily="34" charset="0"/>
              </a:rPr>
              <a:t> </a:t>
            </a:r>
            <a:endParaRPr lang="it-IT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357554" y="500042"/>
            <a:ext cx="5486400" cy="2071702"/>
          </a:xfrm>
        </p:spPr>
        <p:txBody>
          <a:bodyPr>
            <a:noAutofit/>
          </a:bodyPr>
          <a:lstStyle/>
          <a:p>
            <a:pPr algn="l"/>
            <a:r>
              <a:rPr lang="it-IT" b="1" i="1" dirty="0" smtClean="0">
                <a:latin typeface="Copperplate Gothic Bold" pitchFamily="34" charset="0"/>
              </a:rPr>
              <a:t>“</a:t>
            </a:r>
            <a:r>
              <a:rPr lang="it-IT" sz="1800" b="1" i="1" dirty="0" smtClean="0">
                <a:latin typeface="Albertus Extra Bold" pitchFamily="34" charset="0"/>
              </a:rPr>
              <a:t>Durham, un artista americano di origini Cherokee, cerca di farci capire che in Europa abbiamo sterminato molti animali  </a:t>
            </a:r>
            <a:r>
              <a:rPr lang="it-IT" sz="1800" b="1" i="1" dirty="0" smtClean="0">
                <a:latin typeface="Albertus Extra Bold" pitchFamily="34" charset="0"/>
              </a:rPr>
              <a:t>dimenticando che anche noi siamo natura. </a:t>
            </a:r>
            <a:endParaRPr lang="it-IT" sz="1800" b="1" i="1" dirty="0" smtClean="0">
              <a:latin typeface="Albertus Extra Bold" pitchFamily="34" charset="0"/>
            </a:endParaRPr>
          </a:p>
          <a:p>
            <a:pPr algn="l"/>
            <a:r>
              <a:rPr lang="it-IT" sz="1800" b="1" i="1" dirty="0" smtClean="0">
                <a:solidFill>
                  <a:schemeClr val="bg1"/>
                </a:solidFill>
                <a:latin typeface="Albertus Extra Bold" pitchFamily="34" charset="0"/>
              </a:rPr>
              <a:t>“Figli di Dio, poesie di Dio” </a:t>
            </a:r>
            <a:r>
              <a:rPr lang="it-IT" sz="1800" b="1" i="1" dirty="0" smtClean="0">
                <a:latin typeface="Albertus Extra Bold" pitchFamily="34" charset="0"/>
              </a:rPr>
              <a:t>ricorda </a:t>
            </a:r>
            <a:r>
              <a:rPr lang="it-IT" sz="1800" b="1" i="1" dirty="0" smtClean="0">
                <a:latin typeface="Albertus Extra Bold" pitchFamily="34" charset="0"/>
              </a:rPr>
              <a:t>appunto che </a:t>
            </a:r>
            <a:r>
              <a:rPr lang="it-IT" sz="1800" b="1" i="1" dirty="0" smtClean="0">
                <a:latin typeface="Albertus Extra Bold" pitchFamily="34" charset="0"/>
              </a:rPr>
              <a:t>siamo tutti </a:t>
            </a:r>
            <a:r>
              <a:rPr lang="it-IT" sz="1800" b="1" i="1" dirty="0" smtClean="0">
                <a:latin typeface="Albertus Extra Bold" pitchFamily="34" charset="0"/>
              </a:rPr>
              <a:t>creature di Dio, </a:t>
            </a:r>
            <a:r>
              <a:rPr lang="it-IT" sz="1800" b="1" i="1" dirty="0" smtClean="0">
                <a:latin typeface="Albertus Extra Bold" pitchFamily="34" charset="0"/>
              </a:rPr>
              <a:t>siamo tutti uguali, sia uomo che animali.”                                                        - Linda e Sofia </a:t>
            </a:r>
            <a:r>
              <a:rPr lang="it-IT" sz="1800" b="1" dirty="0" smtClean="0">
                <a:latin typeface="Albertus Extra Bold" pitchFamily="34" charset="0"/>
              </a:rPr>
              <a:t>M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7864" y="19405"/>
            <a:ext cx="5486400" cy="566738"/>
          </a:xfrm>
        </p:spPr>
        <p:txBody>
          <a:bodyPr>
            <a:normAutofit/>
          </a:bodyPr>
          <a:lstStyle/>
          <a:p>
            <a:pPr algn="l"/>
            <a:r>
              <a:rPr lang="it-IT" sz="2400" dirty="0" err="1" smtClean="0">
                <a:solidFill>
                  <a:schemeClr val="bg1"/>
                </a:solidFill>
                <a:latin typeface="Copperplate Gothic Bold" pitchFamily="34" charset="0"/>
              </a:rPr>
              <a:t>God</a:t>
            </a:r>
            <a:r>
              <a:rPr lang="it-IT" sz="2400" dirty="0" smtClean="0">
                <a:solidFill>
                  <a:schemeClr val="bg1"/>
                </a:solidFill>
                <a:latin typeface="Copperplate Gothic Bold" pitchFamily="34" charset="0"/>
              </a:rPr>
              <a:t>’s </a:t>
            </a:r>
            <a:r>
              <a:rPr lang="it-IT" sz="2700" dirty="0" err="1" smtClean="0">
                <a:solidFill>
                  <a:schemeClr val="bg1"/>
                </a:solidFill>
                <a:latin typeface="Copperplate Gothic Bold" pitchFamily="34" charset="0"/>
              </a:rPr>
              <a:t>children</a:t>
            </a:r>
            <a:r>
              <a:rPr lang="it-IT" sz="2400" dirty="0" smtClean="0">
                <a:solidFill>
                  <a:schemeClr val="bg1"/>
                </a:solidFill>
                <a:latin typeface="Copperplate Gothic Bold" pitchFamily="34" charset="0"/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  <a:latin typeface="Copperplate Gothic Bold" pitchFamily="34" charset="0"/>
              </a:rPr>
              <a:t>God</a:t>
            </a:r>
            <a:r>
              <a:rPr lang="it-IT" sz="2400" dirty="0" smtClean="0">
                <a:solidFill>
                  <a:schemeClr val="bg1"/>
                </a:solidFill>
                <a:latin typeface="Copperplate Gothic Bold" pitchFamily="34" charset="0"/>
              </a:rPr>
              <a:t>’s </a:t>
            </a:r>
            <a:r>
              <a:rPr lang="it-IT" sz="2400" dirty="0" err="1" smtClean="0">
                <a:solidFill>
                  <a:schemeClr val="bg1"/>
                </a:solidFill>
                <a:latin typeface="Copperplate Gothic Bold" pitchFamily="34" charset="0"/>
              </a:rPr>
              <a:t>poems</a:t>
            </a:r>
            <a:r>
              <a:rPr lang="it-IT" sz="2400" dirty="0" smtClean="0">
                <a:solidFill>
                  <a:schemeClr val="bg1"/>
                </a:solidFill>
                <a:latin typeface="Copperplate Gothic Bold" pitchFamily="34" charset="0"/>
              </a:rPr>
              <a:t>”</a:t>
            </a:r>
            <a:endParaRPr lang="it-IT" sz="24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pic>
        <p:nvPicPr>
          <p:cNvPr id="9218" name="Picture 2" descr="C:\Users\3D\Desktop\biennale\IMG-20191025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80"/>
            <a:ext cx="3164915" cy="68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3D\Desktop\biennale\20191024_135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4410" y="3244471"/>
            <a:ext cx="4129747" cy="309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4651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433811" y="1643050"/>
            <a:ext cx="4710189" cy="4464496"/>
          </a:xfrm>
        </p:spPr>
        <p:txBody>
          <a:bodyPr>
            <a:normAutofit/>
          </a:bodyPr>
          <a:lstStyle/>
          <a:p>
            <a:pPr algn="l"/>
            <a:r>
              <a:rPr lang="it-IT" b="1" i="1" dirty="0" smtClean="0">
                <a:latin typeface="Albertus Extra Bold" pitchFamily="34" charset="0"/>
              </a:rPr>
              <a:t>“</a:t>
            </a:r>
            <a:r>
              <a:rPr lang="it-IT" sz="2400" b="1" i="1" dirty="0" smtClean="0">
                <a:latin typeface="Albertus Extra Bold" pitchFamily="34" charset="0"/>
              </a:rPr>
              <a:t>Un opera </a:t>
            </a:r>
            <a:r>
              <a:rPr lang="it-IT" sz="2400" b="1" i="1" dirty="0" smtClean="0">
                <a:latin typeface="Albertus Extra Bold" pitchFamily="34" charset="0"/>
              </a:rPr>
              <a:t>gigantesca, </a:t>
            </a:r>
            <a:r>
              <a:rPr lang="it-IT" sz="2400" b="1" i="1" dirty="0" smtClean="0">
                <a:latin typeface="Albertus Extra Bold" pitchFamily="34" charset="0"/>
              </a:rPr>
              <a:t>con sembianze </a:t>
            </a:r>
            <a:r>
              <a:rPr lang="it-IT" sz="2400" b="1" i="1" dirty="0" smtClean="0">
                <a:latin typeface="Albertus Extra Bold" pitchFamily="34" charset="0"/>
              </a:rPr>
              <a:t>umane, </a:t>
            </a:r>
            <a:r>
              <a:rPr lang="it-IT" sz="2400" b="1" i="1" dirty="0" smtClean="0">
                <a:latin typeface="Albertus Extra Bold" pitchFamily="34" charset="0"/>
              </a:rPr>
              <a:t>realizzata con la tecnica  dei materiali misti </a:t>
            </a:r>
            <a:r>
              <a:rPr lang="it-IT" sz="2400" b="1" i="1" dirty="0" smtClean="0">
                <a:latin typeface="Albertus Extra Bold" pitchFamily="34" charset="0"/>
              </a:rPr>
              <a:t>e riciclati;</a:t>
            </a:r>
            <a:endParaRPr lang="it-IT" sz="2400" b="1" i="1" dirty="0" smtClean="0">
              <a:latin typeface="Albertus Extra Bold" pitchFamily="34" charset="0"/>
            </a:endParaRPr>
          </a:p>
          <a:p>
            <a:pPr algn="l"/>
            <a:r>
              <a:rPr lang="it-IT" sz="2400" b="1" i="1" dirty="0" smtClean="0">
                <a:latin typeface="Albertus Extra Bold" pitchFamily="34" charset="0"/>
              </a:rPr>
              <a:t>le persone a </a:t>
            </a:r>
            <a:r>
              <a:rPr lang="it-IT" sz="2400" b="1" i="1" dirty="0" smtClean="0">
                <a:latin typeface="Albertus Extra Bold" pitchFamily="34" charset="0"/>
              </a:rPr>
              <a:t>cui i tessuti</a:t>
            </a:r>
            <a:r>
              <a:rPr lang="it-IT" sz="2400" b="1" i="1" dirty="0" smtClean="0">
                <a:latin typeface="Albertus Extra Bold" pitchFamily="34" charset="0"/>
              </a:rPr>
              <a:t> sono </a:t>
            </a:r>
            <a:r>
              <a:rPr lang="it-IT" sz="2400" b="1" i="1" dirty="0" smtClean="0">
                <a:latin typeface="Albertus Extra Bold" pitchFamily="34" charset="0"/>
              </a:rPr>
              <a:t>appartenuti tornano a </a:t>
            </a:r>
            <a:r>
              <a:rPr lang="it-IT" sz="2400" b="1" i="1" dirty="0" smtClean="0">
                <a:latin typeface="Albertus Extra Bold" pitchFamily="34" charset="0"/>
              </a:rPr>
              <a:t>vivere e </a:t>
            </a:r>
            <a:r>
              <a:rPr lang="it-IT" sz="2400" b="1" i="1" dirty="0" smtClean="0">
                <a:latin typeface="Albertus Extra Bold" pitchFamily="34" charset="0"/>
              </a:rPr>
              <a:t>riacquistano voce in un’ epoca di </a:t>
            </a:r>
            <a:r>
              <a:rPr lang="it-IT" sz="2400" b="1" i="1" dirty="0" smtClean="0">
                <a:latin typeface="Albertus Extra Bold" pitchFamily="34" charset="0"/>
              </a:rPr>
              <a:t>omologazione </a:t>
            </a:r>
            <a:r>
              <a:rPr lang="it-IT" sz="2400" b="1" i="1" dirty="0" smtClean="0">
                <a:latin typeface="Albertus Extra Bold" pitchFamily="34" charset="0"/>
              </a:rPr>
              <a:t>e </a:t>
            </a:r>
            <a:r>
              <a:rPr lang="it-IT" sz="2400" b="1" i="1" dirty="0" smtClean="0">
                <a:latin typeface="Albertus Extra Bold" pitchFamily="34" charset="0"/>
              </a:rPr>
              <a:t>consumismo senza limiti.”</a:t>
            </a:r>
            <a:endParaRPr lang="it-IT" sz="2400" b="1" i="1" dirty="0" smtClean="0">
              <a:latin typeface="Albertus Extra Bold" pitchFamily="34" charset="0"/>
            </a:endParaRPr>
          </a:p>
          <a:p>
            <a:pPr algn="l"/>
            <a:r>
              <a:rPr lang="it-IT" sz="2400" b="1" i="1" dirty="0" smtClean="0">
                <a:latin typeface="Albertus Extra Bold" pitchFamily="34" charset="0"/>
              </a:rPr>
              <a:t> </a:t>
            </a:r>
          </a:p>
          <a:p>
            <a:pPr algn="l"/>
            <a:r>
              <a:rPr lang="it-IT" sz="2400" b="1" i="1" dirty="0" smtClean="0">
                <a:latin typeface="Albertus Extra Bold" pitchFamily="34" charset="0"/>
              </a:rPr>
              <a:t> </a:t>
            </a:r>
            <a:r>
              <a:rPr lang="it-IT" sz="2400" b="1" i="1" dirty="0" smtClean="0">
                <a:latin typeface="Albertus Extra Bold" pitchFamily="34" charset="0"/>
              </a:rPr>
              <a:t>                  </a:t>
            </a:r>
            <a:r>
              <a:rPr lang="it-IT" sz="2400" b="1" i="1" dirty="0" smtClean="0">
                <a:latin typeface="Albertus Extra Bold" pitchFamily="34" charset="0"/>
              </a:rPr>
              <a:t>Stefano </a:t>
            </a:r>
            <a:r>
              <a:rPr lang="it-IT" sz="2400" b="1" i="1" dirty="0" smtClean="0">
                <a:latin typeface="Albertus Extra Bold" pitchFamily="34" charset="0"/>
              </a:rPr>
              <a:t>e Riccardo</a:t>
            </a:r>
          </a:p>
          <a:p>
            <a:endParaRPr lang="it-IT" i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5976" y="428604"/>
            <a:ext cx="4787810" cy="1046854"/>
          </a:xfrm>
        </p:spPr>
        <p:txBody>
          <a:bodyPr>
            <a:noAutofit/>
          </a:bodyPr>
          <a:lstStyle/>
          <a:p>
            <a:pPr algn="l"/>
            <a:r>
              <a:rPr lang="it-IT" sz="3200" dirty="0" err="1" smtClean="0">
                <a:latin typeface="Copperplate Gothic Bold" pitchFamily="34" charset="0"/>
              </a:rPr>
              <a:t>Trojan</a:t>
            </a:r>
            <a:r>
              <a:rPr lang="it-IT" sz="3200" dirty="0" smtClean="0">
                <a:latin typeface="Copperplate Gothic Bold" pitchFamily="34" charset="0"/>
              </a:rPr>
              <a:t>. Di </a:t>
            </a:r>
            <a:r>
              <a:rPr lang="it-IT" sz="3200" dirty="0" err="1" smtClean="0">
                <a:latin typeface="Copperplate Gothic Bold" pitchFamily="34" charset="0"/>
              </a:rPr>
              <a:t>Yin</a:t>
            </a:r>
            <a:r>
              <a:rPr lang="it-IT" sz="3200" dirty="0" smtClean="0">
                <a:latin typeface="Copperplate Gothic Bold" pitchFamily="34" charset="0"/>
              </a:rPr>
              <a:t> </a:t>
            </a:r>
            <a:r>
              <a:rPr lang="it-IT" sz="3200" dirty="0" err="1" smtClean="0">
                <a:latin typeface="Copperplate Gothic Bold" pitchFamily="34" charset="0"/>
              </a:rPr>
              <a:t>Xiuzhen</a:t>
            </a:r>
            <a:r>
              <a:rPr lang="it-IT" sz="3200" dirty="0" smtClean="0">
                <a:latin typeface="Copperplate Gothic Bold" pitchFamily="34" charset="0"/>
              </a:rPr>
              <a:t> </a:t>
            </a:r>
            <a:endParaRPr lang="it-IT" sz="3200" dirty="0">
              <a:latin typeface="Copperplate Gothic Bold" pitchFamily="34" charset="0"/>
            </a:endParaRPr>
          </a:p>
        </p:txBody>
      </p:sp>
      <p:pic>
        <p:nvPicPr>
          <p:cNvPr id="10243" name="Picture 3" descr="C:\Users\3D\Desktop\biennale\IMG-20191025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105311" cy="68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72526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15140" y="548680"/>
            <a:ext cx="2428860" cy="4737708"/>
          </a:xfrm>
        </p:spPr>
        <p:txBody>
          <a:bodyPr>
            <a:noAutofit/>
          </a:bodyPr>
          <a:lstStyle/>
          <a:p>
            <a:pPr algn="l"/>
            <a:r>
              <a:rPr lang="it-IT" sz="1600" b="1" dirty="0" smtClean="0">
                <a:latin typeface="Albertus Extra Bold" pitchFamily="34" charset="0"/>
              </a:rPr>
              <a:t>Lo scheletro fluttuante dedicato a </a:t>
            </a:r>
            <a:r>
              <a:rPr lang="it-IT" sz="1600" b="1" dirty="0" smtClean="0">
                <a:solidFill>
                  <a:schemeClr val="bg1"/>
                </a:solidFill>
                <a:latin typeface="Albertus Extra Bold" pitchFamily="34" charset="0"/>
              </a:rPr>
              <a:t>Robert </a:t>
            </a:r>
            <a:r>
              <a:rPr lang="it-IT" sz="1600" b="1" dirty="0" err="1" smtClean="0">
                <a:solidFill>
                  <a:schemeClr val="bg1"/>
                </a:solidFill>
                <a:latin typeface="Albertus Extra Bold" pitchFamily="34" charset="0"/>
              </a:rPr>
              <a:t>Hanry</a:t>
            </a:r>
            <a:r>
              <a:rPr lang="it-IT" sz="1600" b="1" dirty="0" smtClean="0">
                <a:solidFill>
                  <a:schemeClr val="bg1"/>
                </a:solidFill>
                <a:latin typeface="Albertus Extra Bold" pitchFamily="34" charset="0"/>
              </a:rPr>
              <a:t> Lawrence</a:t>
            </a:r>
            <a:r>
              <a:rPr lang="it-IT" sz="1600" b="1" dirty="0" smtClean="0">
                <a:latin typeface="Albertus Extra Bold" pitchFamily="34" charset="0"/>
              </a:rPr>
              <a:t>, il primo astronauta afroamericano che avrebbe dovuto compiere un viaggio nello spazio ma che morì durante un’esercitazione. </a:t>
            </a:r>
          </a:p>
          <a:p>
            <a:pPr algn="l"/>
            <a:r>
              <a:rPr lang="it-IT" sz="1600" b="1" dirty="0" smtClean="0">
                <a:latin typeface="Albertus Extra Bold" pitchFamily="34" charset="0"/>
              </a:rPr>
              <a:t>Lawrence venne  poi </a:t>
            </a:r>
            <a:r>
              <a:rPr lang="it-IT" sz="1600" b="1" dirty="0" err="1" smtClean="0">
                <a:latin typeface="Albertus Extra Bold" pitchFamily="34" charset="0"/>
              </a:rPr>
              <a:t>dimenticato…</a:t>
            </a:r>
            <a:endParaRPr lang="it-IT" sz="1600" b="1" dirty="0" smtClean="0">
              <a:latin typeface="Albertus Extra Bold" pitchFamily="34" charset="0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/>
          </a:p>
        </p:txBody>
      </p:sp>
      <p:pic>
        <p:nvPicPr>
          <p:cNvPr id="2050" name="Picture 2" descr="C:\Users\3D\Desktop\biennale\IMG-20191025-WA0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53" b="28953"/>
          <a:stretch>
            <a:fillRect/>
          </a:stretch>
        </p:blipFill>
        <p:spPr bwMode="auto">
          <a:xfrm>
            <a:off x="0" y="428604"/>
            <a:ext cx="6702619" cy="50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5500702"/>
            <a:ext cx="8915400" cy="1357298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b="1" i="1" dirty="0" smtClean="0">
                <a:latin typeface="Copperplate Gothic Bold" pitchFamily="34" charset="0"/>
              </a:rPr>
              <a:t>”l’opera mi ha dato il senso di libertà, senza distinzione di </a:t>
            </a:r>
            <a:r>
              <a:rPr lang="it-IT" sz="3200" b="1" i="1" dirty="0" smtClean="0">
                <a:latin typeface="Copperplate Gothic Bold" pitchFamily="34" charset="0"/>
              </a:rPr>
              <a:t> </a:t>
            </a:r>
            <a:r>
              <a:rPr lang="it-IT" sz="3200" b="1" i="1" dirty="0" smtClean="0">
                <a:latin typeface="Copperplate Gothic Bold" pitchFamily="34" charset="0"/>
              </a:rPr>
              <a:t>status</a:t>
            </a:r>
            <a:r>
              <a:rPr lang="it-IT" sz="3200" b="1" i="1" dirty="0" smtClean="0">
                <a:latin typeface="Copperplate Gothic Bold" pitchFamily="34" charset="0"/>
              </a:rPr>
              <a:t> </a:t>
            </a:r>
            <a:r>
              <a:rPr lang="it-IT" sz="3200" b="1" i="1" dirty="0" smtClean="0">
                <a:latin typeface="Copperplate Gothic Bold" pitchFamily="34" charset="0"/>
              </a:rPr>
              <a:t>ed etnia “</a:t>
            </a:r>
            <a:br>
              <a:rPr lang="it-IT" sz="3200" b="1" i="1" dirty="0" smtClean="0">
                <a:latin typeface="Copperplate Gothic Bold" pitchFamily="34" charset="0"/>
              </a:rPr>
            </a:br>
            <a:endParaRPr lang="it-IT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35079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2976" y="4714884"/>
            <a:ext cx="7162800" cy="1785950"/>
          </a:xfrm>
        </p:spPr>
        <p:txBody>
          <a:bodyPr>
            <a:normAutofit/>
          </a:bodyPr>
          <a:lstStyle/>
          <a:p>
            <a:pPr algn="l"/>
            <a:r>
              <a:rPr lang="it-IT" sz="2000" b="1" i="1" dirty="0" smtClean="0">
                <a:latin typeface="Albertus Extra Bold" pitchFamily="34" charset="0"/>
              </a:rPr>
              <a:t>“Robert Lawrence è rimasto invisibile nelle narrazioni dei viaggi aerospaziali americani...ora il suo nome brilla”</a:t>
            </a:r>
          </a:p>
          <a:p>
            <a:pPr algn="l"/>
            <a:endParaRPr lang="it-IT" sz="2000" b="1" i="1" dirty="0" smtClean="0">
              <a:latin typeface="Albertus Extra Bold" pitchFamily="34" charset="0"/>
            </a:endParaRPr>
          </a:p>
          <a:p>
            <a:pPr algn="l"/>
            <a:r>
              <a:rPr lang="it-IT" sz="2000" b="1" i="1" dirty="0" smtClean="0">
                <a:latin typeface="Albertus Extra Bold" pitchFamily="34" charset="0"/>
              </a:rPr>
              <a:t>  </a:t>
            </a:r>
            <a:r>
              <a:rPr lang="it-IT" sz="2000" b="1" i="1" dirty="0" smtClean="0">
                <a:latin typeface="Albertus Extra Bold" pitchFamily="34" charset="0"/>
              </a:rPr>
              <a:t>                                                        </a:t>
            </a:r>
            <a:r>
              <a:rPr lang="it-IT" sz="2000" b="1" i="1" dirty="0" smtClean="0">
                <a:latin typeface="Albertus Extra Bold" pitchFamily="34" charset="0"/>
              </a:rPr>
              <a:t>Tommaso </a:t>
            </a:r>
            <a:r>
              <a:rPr lang="it-IT" sz="2000" b="1" i="1" dirty="0" smtClean="0">
                <a:latin typeface="Albertus Extra Bold" pitchFamily="34" charset="0"/>
              </a:rPr>
              <a:t>e </a:t>
            </a:r>
            <a:r>
              <a:rPr lang="it-IT" sz="2000" b="1" i="1" dirty="0" smtClean="0">
                <a:latin typeface="Albertus Extra Bold" pitchFamily="34" charset="0"/>
              </a:rPr>
              <a:t>Francesco</a:t>
            </a:r>
            <a:endParaRPr lang="it-IT" sz="2000" b="1" i="1" dirty="0" smtClean="0">
              <a:latin typeface="Albertus Extra Bold" pitchFamily="34" charset="0"/>
            </a:endParaRPr>
          </a:p>
          <a:p>
            <a:endParaRPr lang="it-IT" sz="2000" i="1" dirty="0">
              <a:latin typeface="Albertus Extra Bold" pitchFamily="34" charset="0"/>
            </a:endParaRPr>
          </a:p>
        </p:txBody>
      </p:sp>
      <p:pic>
        <p:nvPicPr>
          <p:cNvPr id="1027" name="Picture 3" descr="C:\Users\3D\Desktop\biennale\20191024_1423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9215534" y="4714884"/>
            <a:ext cx="71438" cy="14287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2041345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0" y="5500702"/>
            <a:ext cx="9144000" cy="1128870"/>
          </a:xfrm>
        </p:spPr>
        <p:txBody>
          <a:bodyPr>
            <a:normAutofit/>
          </a:bodyPr>
          <a:lstStyle/>
          <a:p>
            <a:pPr algn="l"/>
            <a:r>
              <a:rPr lang="it-IT" sz="1800" b="1" dirty="0" smtClean="0">
                <a:latin typeface="Albertus Extra Bold" pitchFamily="34" charset="0"/>
              </a:rPr>
              <a:t>18 aprile 2015, canale di Sicilia:  </a:t>
            </a:r>
            <a:r>
              <a:rPr lang="it-IT" sz="1800" b="1" dirty="0" smtClean="0">
                <a:solidFill>
                  <a:srgbClr val="FF0000"/>
                </a:solidFill>
                <a:latin typeface="Albertus Extra Bold" pitchFamily="34" charset="0"/>
              </a:rPr>
              <a:t>naufragio nel Mediterraneo. </a:t>
            </a:r>
            <a:r>
              <a:rPr lang="it-IT" sz="1800" b="1" dirty="0" smtClean="0">
                <a:latin typeface="Albertus Extra Bold" pitchFamily="34" charset="0"/>
              </a:rPr>
              <a:t>Vennero date per disperse tra le 700 e le 1100 persone.</a:t>
            </a:r>
            <a:r>
              <a:rPr lang="it-IT" sz="1800" b="1" dirty="0" smtClean="0">
                <a:solidFill>
                  <a:srgbClr val="FF0000"/>
                </a:solidFill>
                <a:latin typeface="Albertus Extra Bold" pitchFamily="34" charset="0"/>
              </a:rPr>
              <a:t> </a:t>
            </a:r>
            <a:r>
              <a:rPr lang="it-IT" sz="1800" b="1" dirty="0" smtClean="0">
                <a:latin typeface="Albertus Extra Bold" pitchFamily="34" charset="0"/>
              </a:rPr>
              <a:t>La barca affondò trascinando negli abissi quasi tutto il suo carico umano.</a:t>
            </a:r>
            <a:endParaRPr lang="it-IT" sz="1800" b="1" dirty="0">
              <a:latin typeface="Albertus Extra Bold" pitchFamily="34" charset="0"/>
            </a:endParaRPr>
          </a:p>
        </p:txBody>
      </p:sp>
      <p:pic>
        <p:nvPicPr>
          <p:cNvPr id="8194" name="Picture 2" descr="C:\Users\3D\Desktop\biennale\20191024_1115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500570"/>
            <a:ext cx="8075432" cy="785818"/>
          </a:xfrm>
        </p:spPr>
        <p:txBody>
          <a:bodyPr>
            <a:noAutofit/>
          </a:bodyPr>
          <a:lstStyle/>
          <a:p>
            <a:pPr algn="l"/>
            <a:r>
              <a:rPr lang="it-IT" sz="1800" b="0" cap="all" dirty="0" smtClean="0"/>
              <a:t/>
            </a:r>
            <a:br>
              <a:rPr lang="it-IT" sz="1800" b="0" cap="all" dirty="0" smtClean="0"/>
            </a:br>
            <a:r>
              <a:rPr lang="it-IT" sz="2400" b="0" i="1" dirty="0" smtClean="0">
                <a:latin typeface="Copperplate Gothic Bold" pitchFamily="34" charset="0"/>
              </a:rPr>
              <a:t>Barca Nostra</a:t>
            </a:r>
            <a:r>
              <a:rPr lang="it-IT" sz="2400" b="0" dirty="0" smtClean="0">
                <a:latin typeface="Copperplate Gothic Bold" pitchFamily="34" charset="0"/>
              </a:rPr>
              <a:t> Di </a:t>
            </a:r>
            <a:r>
              <a:rPr lang="it-IT" sz="1800" cap="all" dirty="0" smtClean="0">
                <a:latin typeface="Copperplate Gothic Bold" pitchFamily="34" charset="0"/>
              </a:rPr>
              <a:t>CHRISTOPH BÜCHEL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120503003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Docenti\Downloads\IMG-20191025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000628" y="428604"/>
            <a:ext cx="392909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pperplate Gothic Bold" pitchFamily="34" charset="0"/>
              </a:rPr>
              <a:t>Sbirciate con noi le novità della</a:t>
            </a:r>
            <a:r>
              <a:rPr lang="it-IT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pperplate Gothic Bold" pitchFamily="34" charset="0"/>
              </a:rPr>
              <a:t> biennale,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Albertus Extra Bold" pitchFamily="34" charset="0"/>
              </a:rPr>
              <a:t>l’esposizione  curata </a:t>
            </a:r>
            <a:r>
              <a:rPr lang="it-IT" sz="2400" b="1" dirty="0" smtClean="0">
                <a:solidFill>
                  <a:srgbClr val="FFFF00"/>
                </a:solidFill>
                <a:latin typeface="Albertus Extra Bold" pitchFamily="34" charset="0"/>
              </a:rPr>
              <a:t>da </a:t>
            </a:r>
            <a:r>
              <a:rPr lang="it-IT" sz="2400" b="1" dirty="0" smtClean="0">
                <a:solidFill>
                  <a:srgbClr val="FFFF00"/>
                </a:solidFill>
                <a:latin typeface="Albertus Extra Bold" pitchFamily="34" charset="0"/>
              </a:rPr>
              <a:t>Ralph </a:t>
            </a:r>
            <a:r>
              <a:rPr lang="it-IT" sz="2400" b="1" dirty="0" err="1" smtClean="0">
                <a:solidFill>
                  <a:srgbClr val="FFFF00"/>
                </a:solidFill>
                <a:latin typeface="Albertus Extra Bold" pitchFamily="34" charset="0"/>
              </a:rPr>
              <a:t>Rugoff</a:t>
            </a:r>
            <a:r>
              <a:rPr lang="it-IT" sz="2400" b="1" dirty="0" smtClean="0">
                <a:solidFill>
                  <a:srgbClr val="FFFF00"/>
                </a:solidFill>
                <a:latin typeface="Albertus Extra Bold" pitchFamily="34" charset="0"/>
              </a:rPr>
              <a:t>, attuale direttore della </a:t>
            </a:r>
            <a:r>
              <a:rPr lang="it-IT" sz="2400" b="1" dirty="0" err="1" smtClean="0">
                <a:solidFill>
                  <a:srgbClr val="FFFF00"/>
                </a:solidFill>
                <a:latin typeface="Albertus Extra Bold" pitchFamily="34" charset="0"/>
              </a:rPr>
              <a:t>Hayward</a:t>
            </a:r>
            <a:r>
              <a:rPr lang="it-IT" sz="2400" b="1" dirty="0" smtClean="0">
                <a:solidFill>
                  <a:srgbClr val="FFFF00"/>
                </a:solidFill>
                <a:latin typeface="Albertus Extra Bold" pitchFamily="34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Albertus Extra Bold" pitchFamily="34" charset="0"/>
              </a:rPr>
              <a:t>Gallery</a:t>
            </a:r>
            <a:r>
              <a:rPr lang="it-IT" sz="2400" b="1" dirty="0" smtClean="0">
                <a:solidFill>
                  <a:srgbClr val="FFFF00"/>
                </a:solidFill>
                <a:latin typeface="Albertus Extra Bold" pitchFamily="34" charset="0"/>
              </a:rPr>
              <a:t> di Londra</a:t>
            </a:r>
            <a:r>
              <a:rPr lang="it-IT" sz="2400" b="1" dirty="0" smtClean="0">
                <a:solidFill>
                  <a:srgbClr val="FFFF00"/>
                </a:solidFill>
              </a:rPr>
              <a:t>.</a:t>
            </a:r>
            <a:endParaRPr lang="it-IT" sz="2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Docenti\Downloads\IMG-20191025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28596" y="21429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B0F0"/>
                </a:solidFill>
                <a:latin typeface="Copperplate Gothic Bold" pitchFamily="34" charset="0"/>
              </a:rPr>
              <a:t>Il laboratorio: creiamo l’avatar</a:t>
            </a:r>
            <a:endParaRPr lang="it-IT" sz="2800" dirty="0">
              <a:solidFill>
                <a:srgbClr val="00B0F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1400879"/>
            <a:ext cx="86061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pperplate Gothic Bold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600" b="1" i="1" dirty="0" smtClean="0">
                <a:solidFill>
                  <a:srgbClr val="9966FF"/>
                </a:solidFill>
                <a:latin typeface="Albertus Extra Bold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9966FF"/>
                </a:solidFill>
                <a:effectLst/>
                <a:latin typeface="Albertus Extra Bold" pitchFamily="34" charset="0"/>
                <a:ea typeface="Calibri" pitchFamily="34" charset="0"/>
                <a:cs typeface="Arial" pitchFamily="34" charset="0"/>
              </a:rPr>
              <a:t>econdo noi </a:t>
            </a:r>
            <a:r>
              <a:rPr lang="it-IT" b="1" i="1" dirty="0" smtClean="0">
                <a:solidFill>
                  <a:srgbClr val="9966FF"/>
                </a:solidFill>
                <a:latin typeface="Albertus Extra Bold" pitchFamily="34" charset="0"/>
                <a:ea typeface="Calibri" pitchFamily="34" charset="0"/>
                <a:cs typeface="Arial" pitchFamily="34" charset="0"/>
              </a:rPr>
              <a:t>la domanda iniziale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9966FF"/>
                </a:solidFill>
                <a:effectLst/>
                <a:latin typeface="Albertus Extra Bold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9966FF"/>
                </a:solidFill>
                <a:effectLst/>
                <a:latin typeface="Albertus Extra Bold" pitchFamily="34" charset="0"/>
                <a:ea typeface="Calibri" pitchFamily="34" charset="0"/>
                <a:cs typeface="Arial" pitchFamily="34" charset="0"/>
              </a:rPr>
              <a:t>significa che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9966FF"/>
                </a:solidFill>
                <a:effectLst/>
                <a:latin typeface="Albertus Extra Bold" pitchFamily="34" charset="0"/>
                <a:ea typeface="Calibri" pitchFamily="34" charset="0"/>
                <a:cs typeface="Arial" pitchFamily="34" charset="0"/>
              </a:rPr>
              <a:t>nei tempi in cui stiamo vivendo tutto può diventare arte, </a:t>
            </a:r>
            <a:r>
              <a:rPr lang="it-IT" b="1" i="1" dirty="0" smtClean="0">
                <a:solidFill>
                  <a:srgbClr val="9966FF"/>
                </a:solidFill>
                <a:latin typeface="Albertus Extra Bold" pitchFamily="34" charset="0"/>
                <a:ea typeface="Calibri" pitchFamily="34" charset="0"/>
                <a:cs typeface="Arial" pitchFamily="34" charset="0"/>
              </a:rPr>
              <a:t>anche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9966FF"/>
                </a:solidFill>
                <a:effectLst/>
                <a:latin typeface="Albertus Extra Bold" pitchFamily="34" charset="0"/>
                <a:ea typeface="Calibri" pitchFamily="34" charset="0"/>
                <a:cs typeface="Arial" pitchFamily="34" charset="0"/>
              </a:rPr>
              <a:t>un pezzo di carta velina, </a:t>
            </a:r>
            <a:r>
              <a:rPr lang="it-IT" b="1" i="1" dirty="0" smtClean="0">
                <a:solidFill>
                  <a:srgbClr val="9966FF"/>
                </a:solidFill>
                <a:latin typeface="Albertus Extra Bold" pitchFamily="34" charset="0"/>
                <a:ea typeface="Calibri" pitchFamily="34" charset="0"/>
                <a:cs typeface="Arial" pitchFamily="34" charset="0"/>
              </a:rPr>
              <a:t>dei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9966FF"/>
                </a:solidFill>
                <a:effectLst/>
                <a:latin typeface="Albertus Extra Bold" pitchFamily="34" charset="0"/>
                <a:ea typeface="Calibri" pitchFamily="34" charset="0"/>
                <a:cs typeface="Arial" pitchFamily="34" charset="0"/>
              </a:rPr>
              <a:t>pezzi di tessuti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9966FF"/>
                </a:solidFill>
                <a:effectLst/>
                <a:latin typeface="Albertus Extra Bold" pitchFamily="34" charset="0"/>
                <a:ea typeface="Calibri" pitchFamily="34" charset="0"/>
                <a:cs typeface="Arial" pitchFamily="34" charset="0"/>
              </a:rPr>
              <a:t>inutilizzati, un oggetto </a:t>
            </a:r>
            <a:r>
              <a:rPr kumimoji="0" lang="it-IT" b="1" i="1" u="none" strike="noStrike" cap="none" normalizeH="0" baseline="0" dirty="0" err="1" smtClean="0">
                <a:ln>
                  <a:noFill/>
                </a:ln>
                <a:solidFill>
                  <a:srgbClr val="9966FF"/>
                </a:solidFill>
                <a:effectLst/>
                <a:latin typeface="Albertus Extra Bold" pitchFamily="34" charset="0"/>
                <a:ea typeface="Calibri" pitchFamily="34" charset="0"/>
                <a:cs typeface="Arial" pitchFamily="34" charset="0"/>
              </a:rPr>
              <a:t>dimenticato…</a:t>
            </a:r>
            <a:endParaRPr kumimoji="0" lang="it-IT" b="1" i="1" u="none" strike="noStrike" cap="none" normalizeH="0" baseline="0" dirty="0" smtClean="0">
              <a:ln>
                <a:noFill/>
              </a:ln>
              <a:solidFill>
                <a:srgbClr val="9966FF"/>
              </a:solidFill>
              <a:effectLst/>
              <a:latin typeface="Albertus Extra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9966FF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- Denise  e Angelica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500042"/>
            <a:ext cx="8715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“La Biennale</a:t>
            </a:r>
            <a:r>
              <a:rPr kumimoji="0" lang="it-IT" b="1" i="1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a suscitato in noi molto interesse perché ognuno </a:t>
            </a:r>
            <a:r>
              <a:rPr lang="it-IT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poteva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comprendere le opere in base a ciò che </a:t>
            </a:r>
            <a:r>
              <a:rPr lang="it-IT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sentiva o immaginava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.”</a:t>
            </a:r>
            <a:endParaRPr kumimoji="0" lang="it-IT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lbertus Extra Bold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lang="it-IT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it-IT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Sara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e </a:t>
            </a:r>
            <a:r>
              <a:rPr kumimoji="0" lang="it-IT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Maria-</a:t>
            </a:r>
            <a:endParaRPr kumimoji="0" lang="it-IT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lbertus Extra Bold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71462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it-IT" b="1" i="1" dirty="0" smtClean="0">
                <a:solidFill>
                  <a:srgbClr val="FF99CC"/>
                </a:solidFill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Que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st’anno la mostra ci ha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coinvolti</a:t>
            </a:r>
            <a:r>
              <a:rPr kumimoji="0" lang="it-IT" b="1" i="1" u="none" strike="noStrike" cap="none" normalizeH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di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più dato che i temi sono</a:t>
            </a:r>
            <a:r>
              <a:rPr kumimoji="0" lang="it-IT" b="1" i="1" u="none" strike="noStrike" cap="none" normalizeH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b="1" i="1" dirty="0" smtClean="0">
                <a:solidFill>
                  <a:srgbClr val="FF99CC"/>
                </a:solidFill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moderni e “tecnologici”.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Questa uscita è stata un’ottima occasione, abbiamo scoperto situazioni che non credevamo possibili, ci siamo divertiti e abbiamo conosciuto nuove sfumature dell’arte.” </a:t>
            </a:r>
            <a:endParaRPr kumimoji="0" lang="it-IT" b="1" i="1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Albertus Extra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it-IT" b="0" i="1" u="none" strike="noStrike" cap="none" normalizeH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it-IT" b="1" i="1" u="none" strike="noStrike" cap="none" normalizeH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- Linda e </a:t>
            </a:r>
            <a:r>
              <a:rPr lang="it-IT" b="1" i="1" dirty="0" err="1" smtClean="0">
                <a:solidFill>
                  <a:srgbClr val="FF99CC"/>
                </a:solidFill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it-IT" b="1" i="1" u="none" strike="noStrike" cap="none" normalizeH="0" dirty="0" err="1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ofia.M-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Albertus Extra Bold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07194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>
                <a:solidFill>
                  <a:srgbClr val="00B0F0"/>
                </a:solidFill>
                <a:latin typeface="Albertus Extra Bold" pitchFamily="34" charset="0"/>
              </a:rPr>
              <a:t>Il curatore Ralph </a:t>
            </a:r>
            <a:r>
              <a:rPr lang="it-IT" b="1" i="1" dirty="0" err="1" smtClean="0">
                <a:solidFill>
                  <a:srgbClr val="00B0F0"/>
                </a:solidFill>
                <a:latin typeface="Albertus Extra Bold" pitchFamily="34" charset="0"/>
              </a:rPr>
              <a:t>Rugoff</a:t>
            </a:r>
            <a:r>
              <a:rPr lang="it-IT" b="1" i="1" dirty="0" smtClean="0">
                <a:solidFill>
                  <a:srgbClr val="00B0F0"/>
                </a:solidFill>
                <a:latin typeface="Albertus Extra Bold" pitchFamily="34" charset="0"/>
              </a:rPr>
              <a:t> ha scelto molti artisti di diversi Stati e paesi per esporre le loro opere. Secondo lui stiamo vivendo in tempi interessanti, ma anche confusi, ottusi, disordinati, liquidi, frammentati,violenti, perversi, glamour, surreali e tutto sommato divertenti.”                                                                                                                                              </a:t>
            </a:r>
            <a:r>
              <a:rPr lang="it-IT" b="1" i="1" dirty="0" smtClean="0">
                <a:solidFill>
                  <a:srgbClr val="00B0F0"/>
                </a:solidFill>
                <a:latin typeface="Albertus Extra Bold" pitchFamily="34" charset="0"/>
              </a:rPr>
              <a:t>   </a:t>
            </a:r>
            <a:r>
              <a:rPr lang="it-IT" b="1" i="1" dirty="0" smtClean="0">
                <a:solidFill>
                  <a:srgbClr val="00B0F0"/>
                </a:solidFill>
                <a:latin typeface="Albertus Extra Bold" pitchFamily="34" charset="0"/>
              </a:rPr>
              <a:t> </a:t>
            </a:r>
            <a:r>
              <a:rPr lang="it-IT" b="1" i="1" dirty="0" smtClean="0">
                <a:solidFill>
                  <a:srgbClr val="00B0F0"/>
                </a:solidFill>
                <a:latin typeface="Albertus Extra Bold" pitchFamily="34" charset="0"/>
              </a:rPr>
              <a:t>      </a:t>
            </a:r>
            <a:r>
              <a:rPr lang="it-IT" b="1" i="1" dirty="0" err="1" smtClean="0">
                <a:solidFill>
                  <a:srgbClr val="00B0F0"/>
                </a:solidFill>
                <a:latin typeface="Albertus Extra Bold" pitchFamily="34" charset="0"/>
              </a:rPr>
              <a:t>-</a:t>
            </a:r>
            <a:r>
              <a:rPr lang="it-IT" b="1" i="1" dirty="0" err="1" smtClean="0">
                <a:solidFill>
                  <a:srgbClr val="00B0F0"/>
                </a:solidFill>
                <a:latin typeface="Albertus Extra Bold" pitchFamily="34" charset="0"/>
              </a:rPr>
              <a:t>Tommaso</a:t>
            </a:r>
            <a:r>
              <a:rPr lang="it-IT" b="1" i="1" dirty="0" smtClean="0">
                <a:solidFill>
                  <a:srgbClr val="00B0F0"/>
                </a:solidFill>
                <a:latin typeface="Albertus Extra Bold" pitchFamily="34" charset="0"/>
              </a:rPr>
              <a:t> </a:t>
            </a:r>
            <a:r>
              <a:rPr lang="it-IT" b="1" i="1" dirty="0" smtClean="0">
                <a:solidFill>
                  <a:srgbClr val="00B0F0"/>
                </a:solidFill>
                <a:latin typeface="Albertus Extra Bold" pitchFamily="34" charset="0"/>
              </a:rPr>
              <a:t>e </a:t>
            </a:r>
            <a:r>
              <a:rPr lang="it-IT" b="1" i="1" dirty="0" err="1" smtClean="0">
                <a:solidFill>
                  <a:srgbClr val="00B0F0"/>
                </a:solidFill>
                <a:latin typeface="Albertus Extra Bold" pitchFamily="34" charset="0"/>
              </a:rPr>
              <a:t>Francesco-</a:t>
            </a:r>
            <a:endParaRPr lang="it-IT" b="1" i="1" dirty="0">
              <a:solidFill>
                <a:srgbClr val="00B0F0"/>
              </a:solidFill>
              <a:latin typeface="Albertus Extra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720" y="5657671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6600CC"/>
                </a:solidFill>
                <a:latin typeface="Albertus Extra Bold" pitchFamily="34" charset="0"/>
              </a:rPr>
              <a:t>“Ammiriamo Mari </a:t>
            </a:r>
            <a:r>
              <a:rPr lang="it-IT" b="1" i="1" dirty="0" err="1" smtClean="0">
                <a:solidFill>
                  <a:srgbClr val="6600CC"/>
                </a:solidFill>
                <a:latin typeface="Albertus Extra Bold" pitchFamily="34" charset="0"/>
              </a:rPr>
              <a:t>Katayama</a:t>
            </a:r>
            <a:r>
              <a:rPr lang="it-IT" b="1" i="1" dirty="0" smtClean="0">
                <a:solidFill>
                  <a:srgbClr val="6600CC"/>
                </a:solidFill>
                <a:latin typeface="Albertus Extra Bold" pitchFamily="34" charset="0"/>
              </a:rPr>
              <a:t> per la sua creatività e per il coraggio con cui ha affrontato la sua disabilità. Ci ha fatto capire che accettandosi e lavorando su sé stessi si possono fare grandi cose.”</a:t>
            </a:r>
          </a:p>
          <a:p>
            <a:r>
              <a:rPr lang="it-IT" b="1" i="1" dirty="0" smtClean="0">
                <a:solidFill>
                  <a:srgbClr val="6600CC"/>
                </a:solidFill>
                <a:latin typeface="Albertus Extra Bold" pitchFamily="34" charset="0"/>
              </a:rPr>
              <a:t>                                                                             - </a:t>
            </a:r>
            <a:r>
              <a:rPr lang="it-IT" b="1" i="1" dirty="0" err="1" smtClean="0">
                <a:solidFill>
                  <a:srgbClr val="6600CC"/>
                </a:solidFill>
                <a:latin typeface="Albertus Extra Bold" pitchFamily="34" charset="0"/>
              </a:rPr>
              <a:t>Alison</a:t>
            </a:r>
            <a:r>
              <a:rPr lang="it-IT" b="1" i="1" dirty="0" smtClean="0">
                <a:solidFill>
                  <a:srgbClr val="6600CC"/>
                </a:solidFill>
                <a:latin typeface="Albertus Extra Bold" pitchFamily="34" charset="0"/>
              </a:rPr>
              <a:t> e </a:t>
            </a:r>
            <a:r>
              <a:rPr lang="it-IT" b="1" i="1" dirty="0" err="1" smtClean="0">
                <a:solidFill>
                  <a:srgbClr val="6600CC"/>
                </a:solidFill>
                <a:latin typeface="Albertus Extra Bold" pitchFamily="34" charset="0"/>
              </a:rPr>
              <a:t>Hiba-</a:t>
            </a:r>
            <a:endParaRPr lang="it-IT" b="1" i="1" dirty="0">
              <a:solidFill>
                <a:srgbClr val="6600CC"/>
              </a:solidFill>
              <a:latin typeface="Albertus Extra Bold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792288" y="4800600"/>
            <a:ext cx="6065860" cy="4857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Docenti\Downloads\20191024_14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 rot="20196073">
            <a:off x="1428882" y="1363606"/>
            <a:ext cx="606968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pperplate Gothic Bold" pitchFamily="34" charset="0"/>
              </a:rPr>
              <a:t>Grazie per l’attenzione, alla prossima biennale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 flipV="1">
            <a:off x="-8286839" y="6858000"/>
            <a:ext cx="71438" cy="214338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solidFill>
                  <a:srgbClr val="00B0F0"/>
                </a:solidFill>
                <a:latin typeface="Albertus Extra Bold" pitchFamily="34" charset="0"/>
              </a:rPr>
              <a:t>.</a:t>
            </a:r>
            <a:endParaRPr lang="it-IT" sz="2400" dirty="0">
              <a:solidFill>
                <a:srgbClr val="00B0F0"/>
              </a:solidFill>
              <a:latin typeface="Albertus Extra Bold" pitchFamily="34" charset="0"/>
            </a:endParaRPr>
          </a:p>
        </p:txBody>
      </p:sp>
      <p:pic>
        <p:nvPicPr>
          <p:cNvPr id="4098" name="Picture 2" descr="C:\Users\3D\Desktop\biennale\20191024_1429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779" y="0"/>
            <a:ext cx="6412908" cy="51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286388"/>
            <a:ext cx="8572528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 smtClean="0">
                <a:latin typeface="Copperplate Gothic Bold" pitchFamily="34" charset="0"/>
              </a:rPr>
              <a:t> </a:t>
            </a:r>
            <a:r>
              <a:rPr lang="it-IT" sz="2700" b="1" dirty="0" smtClean="0">
                <a:solidFill>
                  <a:schemeClr val="tx2"/>
                </a:solidFill>
                <a:latin typeface="Albertus Extra Bold" pitchFamily="34" charset="0"/>
              </a:rPr>
              <a:t>Ci accolgono i bevitori rappresentati nel  grande</a:t>
            </a:r>
            <a:r>
              <a:rPr lang="it-IT" sz="2700" dirty="0" smtClean="0">
                <a:solidFill>
                  <a:schemeClr val="tx2"/>
                </a:solidFill>
                <a:latin typeface="Albertus Extra Bold" pitchFamily="34" charset="0"/>
              </a:rPr>
              <a:t> </a:t>
            </a:r>
            <a:r>
              <a:rPr lang="it-IT" sz="2700" b="1" dirty="0" smtClean="0">
                <a:solidFill>
                  <a:schemeClr val="tx2"/>
                </a:solidFill>
                <a:latin typeface="Albertus Extra Bold" pitchFamily="34" charset="0"/>
              </a:rPr>
              <a:t>dipinto</a:t>
            </a:r>
            <a:r>
              <a:rPr lang="it-IT" sz="3100" b="1" dirty="0" smtClean="0">
                <a:latin typeface="Copperplate Gothic Bold" pitchFamily="34" charset="0"/>
              </a:rPr>
              <a:t> </a:t>
            </a:r>
            <a:r>
              <a:rPr lang="it-IT" sz="4000" dirty="0" err="1" smtClean="0">
                <a:latin typeface="Copperplate Gothic Bold" pitchFamily="34" charset="0"/>
              </a:rPr>
              <a:t>Double</a:t>
            </a:r>
            <a:r>
              <a:rPr lang="it-IT" sz="4000" dirty="0" smtClean="0">
                <a:latin typeface="Copperplate Gothic Bold" pitchFamily="34" charset="0"/>
              </a:rPr>
              <a:t> Elvis di </a:t>
            </a:r>
            <a:r>
              <a:rPr lang="it-IT" sz="2700" cap="all" dirty="0" smtClean="0">
                <a:latin typeface="Copperplate Gothic Bold" pitchFamily="34" charset="0"/>
              </a:rPr>
              <a:t>GEORGE </a:t>
            </a:r>
            <a:r>
              <a:rPr lang="it-IT" sz="2700" cap="all" dirty="0" err="1" smtClean="0">
                <a:latin typeface="Copperplate Gothic Bold" pitchFamily="34" charset="0"/>
              </a:rPr>
              <a:t>Condo</a:t>
            </a:r>
            <a:r>
              <a:rPr lang="it-IT" b="0" cap="all" dirty="0" smtClean="0">
                <a:latin typeface="Copperplate Gothic Bold" pitchFamily="34" charset="0"/>
              </a:rPr>
              <a:t/>
            </a:r>
            <a:br>
              <a:rPr lang="it-IT" b="0" cap="all" dirty="0" smtClean="0">
                <a:latin typeface="Copperplate Gothic Bold" pitchFamily="34" charset="0"/>
              </a:rPr>
            </a:br>
            <a:endParaRPr lang="it-IT" dirty="0">
              <a:latin typeface="Copperplate Gothic Bold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00479" y="3244334"/>
            <a:ext cx="1743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cap="all" dirty="0" smtClean="0"/>
              <a:t>GEORGE CONDO</a:t>
            </a:r>
            <a:endParaRPr lang="it-IT" cap="all" dirty="0"/>
          </a:p>
        </p:txBody>
      </p:sp>
    </p:spTree>
    <p:extLst>
      <p:ext uri="{BB962C8B-B14F-4D97-AF65-F5344CB8AC3E}">
        <p14:creationId xmlns:p14="http://schemas.microsoft.com/office/powerpoint/2010/main" xmlns="" val="38434936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4282" y="5786454"/>
            <a:ext cx="8643998" cy="1071546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>
                <a:latin typeface="Albertus Extra Bold" pitchFamily="34" charset="0"/>
              </a:rPr>
              <a:t>Attingendo al proprio passato di fotogiornalista e ai ricordi della vita durante l’occupazione israeliana, l’artista espone queste “memorie”  sempre meno visibili. </a:t>
            </a:r>
            <a:endParaRPr lang="it-IT" sz="2400" b="1" dirty="0">
              <a:latin typeface="Albertus Extra Bold" pitchFamily="34" charset="0"/>
            </a:endParaRPr>
          </a:p>
        </p:txBody>
      </p:sp>
      <p:pic>
        <p:nvPicPr>
          <p:cNvPr id="5122" name="Picture 2" descr="C:\Users\3D\Desktop\biennale\20191024_1428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0" dirty="0" err="1" smtClean="0">
                <a:latin typeface="Copperplate Gothic Bold" pitchFamily="34" charset="0"/>
              </a:rPr>
              <a:t>Rula</a:t>
            </a:r>
            <a:r>
              <a:rPr lang="it-IT" sz="4800" b="0" dirty="0" smtClean="0">
                <a:latin typeface="Copperplate Gothic Bold" pitchFamily="34" charset="0"/>
              </a:rPr>
              <a:t> </a:t>
            </a:r>
            <a:r>
              <a:rPr lang="it-IT" sz="4800" b="0" dirty="0" err="1" smtClean="0">
                <a:latin typeface="Copperplate Gothic Bold" pitchFamily="34" charset="0"/>
              </a:rPr>
              <a:t>Halawani</a:t>
            </a:r>
            <a:endParaRPr lang="it-IT" sz="48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31424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414598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Albertus Extra Bold" pitchFamily="34" charset="0"/>
              </a:rPr>
              <a:t>Bob è una forma di intelligenza artificiale con un corpo che ricorda un serpente o un </a:t>
            </a:r>
            <a:r>
              <a:rPr lang="it-IT" sz="2000" b="1" dirty="0" err="1" smtClean="0">
                <a:latin typeface="Albertus Extra Bold" pitchFamily="34" charset="0"/>
              </a:rPr>
              <a:t>corallo…movimento</a:t>
            </a:r>
            <a:r>
              <a:rPr lang="it-IT" sz="2000" b="1" dirty="0" smtClean="0">
                <a:latin typeface="Albertus Extra Bold" pitchFamily="34" charset="0"/>
              </a:rPr>
              <a:t>, evoluzione, colore. “A prima vista ci è sembrato un fumetto.”</a:t>
            </a:r>
            <a:endParaRPr lang="it-IT" sz="2000" b="1" dirty="0">
              <a:latin typeface="Albertus Extra Bold" pitchFamily="34" charset="0"/>
            </a:endParaRPr>
          </a:p>
        </p:txBody>
      </p:sp>
      <p:pic>
        <p:nvPicPr>
          <p:cNvPr id="11266" name="Picture 2" descr="C:\Users\3D\Desktop\biennale\20191024_1401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0" dirty="0" err="1" smtClean="0">
                <a:latin typeface="Copperplate Gothic Bold" pitchFamily="34" charset="0"/>
              </a:rPr>
              <a:t>Ian</a:t>
            </a:r>
            <a:r>
              <a:rPr lang="it-IT" sz="2800" b="0" dirty="0" smtClean="0">
                <a:latin typeface="Copperplate Gothic Bold" pitchFamily="34" charset="0"/>
              </a:rPr>
              <a:t> </a:t>
            </a:r>
            <a:r>
              <a:rPr lang="it-IT" sz="2800" b="0" dirty="0" err="1" smtClean="0">
                <a:latin typeface="Copperplate Gothic Bold" pitchFamily="34" charset="0"/>
              </a:rPr>
              <a:t>Cheng</a:t>
            </a:r>
            <a:r>
              <a:rPr lang="it-IT" sz="2800" b="0" dirty="0" smtClean="0">
                <a:latin typeface="Copperplate Gothic Bold" pitchFamily="34" charset="0"/>
              </a:rPr>
              <a:t>, </a:t>
            </a:r>
            <a:r>
              <a:rPr lang="en-US" sz="2800" b="0" i="1" dirty="0" smtClean="0">
                <a:latin typeface="Copperplate Gothic Bold" pitchFamily="34" charset="0"/>
              </a:rPr>
              <a:t>Life After BOB: First Tract</a:t>
            </a:r>
            <a:endParaRPr lang="it-IT" sz="28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2343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786050" y="5643579"/>
            <a:ext cx="6143668" cy="1000131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Albertus Extra Bold" pitchFamily="34" charset="0"/>
              </a:rPr>
              <a:t>Tecnologia, video, colori, </a:t>
            </a:r>
            <a:r>
              <a:rPr lang="it-IT" sz="2000" b="1" dirty="0" err="1" smtClean="0">
                <a:solidFill>
                  <a:schemeClr val="tx2"/>
                </a:solidFill>
                <a:latin typeface="Albertus Extra Bold" pitchFamily="34" charset="0"/>
              </a:rPr>
              <a:t>monitor…</a:t>
            </a:r>
            <a:r>
              <a:rPr lang="it-IT" sz="2000" b="1" dirty="0" smtClean="0">
                <a:solidFill>
                  <a:schemeClr val="tx2"/>
                </a:solidFill>
                <a:latin typeface="Albertus Extra Bold" pitchFamily="34" charset="0"/>
              </a:rPr>
              <a:t> siamo in biennale o in un futuro spaziale?</a:t>
            </a:r>
            <a:endParaRPr lang="it-IT" sz="2000" b="1" dirty="0">
              <a:solidFill>
                <a:schemeClr val="tx2"/>
              </a:solidFill>
              <a:latin typeface="Albertus Extra Bold" pitchFamily="34" charset="0"/>
            </a:endParaRPr>
          </a:p>
        </p:txBody>
      </p:sp>
      <p:pic>
        <p:nvPicPr>
          <p:cNvPr id="10242" name="Picture 2" descr="C:\Users\3D\Desktop\biennale\20191024_1405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85823" y="785823"/>
            <a:ext cx="5357829" cy="37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6182" y="0"/>
            <a:ext cx="5357818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b="0" cap="all" dirty="0" smtClean="0">
                <a:solidFill>
                  <a:srgbClr val="00B0F0"/>
                </a:solidFill>
                <a:latin typeface="Copperplate Gothic Bold" pitchFamily="34" charset="0"/>
              </a:rPr>
              <a:t>ALEX DA CORTE, </a:t>
            </a:r>
            <a:r>
              <a:rPr lang="it-IT" sz="2700" b="0" cap="all" dirty="0" smtClean="0">
                <a:solidFill>
                  <a:schemeClr val="bg1"/>
                </a:solidFill>
                <a:latin typeface="Copperplate Gothic Bold" pitchFamily="34" charset="0"/>
              </a:rPr>
              <a:t/>
            </a:r>
            <a:br>
              <a:rPr lang="it-IT" sz="2700" b="0" cap="all" dirty="0" smtClean="0">
                <a:solidFill>
                  <a:schemeClr val="bg1"/>
                </a:solidFill>
                <a:latin typeface="Copperplate Gothic Bold" pitchFamily="34" charset="0"/>
              </a:rPr>
            </a:br>
            <a:r>
              <a:rPr lang="it-IT" sz="2700" b="1" dirty="0" smtClean="0">
                <a:solidFill>
                  <a:schemeClr val="tx2"/>
                </a:solidFill>
                <a:latin typeface="Albertus Extra Bold" pitchFamily="34" charset="0"/>
              </a:rPr>
              <a:t>installazione video </a:t>
            </a:r>
            <a:r>
              <a:rPr lang="it-IT" sz="2700" b="1" i="1" dirty="0" err="1" smtClean="0">
                <a:solidFill>
                  <a:schemeClr val="tx2"/>
                </a:solidFill>
                <a:latin typeface="Albertus Extra Bold" pitchFamily="34" charset="0"/>
              </a:rPr>
              <a:t>Rubber</a:t>
            </a:r>
            <a:r>
              <a:rPr lang="it-IT" sz="2700" b="1" i="1" dirty="0" smtClean="0">
                <a:solidFill>
                  <a:schemeClr val="tx2"/>
                </a:solidFill>
                <a:latin typeface="Albertus Extra Bold" pitchFamily="34" charset="0"/>
              </a:rPr>
              <a:t> </a:t>
            </a:r>
            <a:r>
              <a:rPr lang="it-IT" sz="2700" b="1" i="1" dirty="0" err="1" smtClean="0">
                <a:solidFill>
                  <a:schemeClr val="tx2"/>
                </a:solidFill>
                <a:latin typeface="Albertus Extra Bold" pitchFamily="34" charset="0"/>
              </a:rPr>
              <a:t>Pencil</a:t>
            </a:r>
            <a:r>
              <a:rPr lang="it-IT" sz="2700" b="1" i="1" dirty="0" smtClean="0">
                <a:solidFill>
                  <a:schemeClr val="tx2"/>
                </a:solidFill>
                <a:latin typeface="Albertus Extra Bold" pitchFamily="34" charset="0"/>
              </a:rPr>
              <a:t> </a:t>
            </a:r>
            <a:r>
              <a:rPr lang="it-IT" sz="2700" b="1" i="1" dirty="0" err="1" smtClean="0">
                <a:solidFill>
                  <a:schemeClr val="tx2"/>
                </a:solidFill>
                <a:latin typeface="Albertus Extra Bold" pitchFamily="34" charset="0"/>
              </a:rPr>
              <a:t>Devil</a:t>
            </a:r>
            <a:r>
              <a:rPr lang="it-IT" sz="3100" b="1" i="1" dirty="0" smtClean="0">
                <a:latin typeface="Copperplate Gothic Bold" pitchFamily="34" charset="0"/>
              </a:rPr>
              <a:t/>
            </a:r>
            <a:br>
              <a:rPr lang="it-IT" sz="3100" b="1" i="1" dirty="0" smtClean="0">
                <a:latin typeface="Copperplate Gothic Bold" pitchFamily="34" charset="0"/>
              </a:rPr>
            </a:br>
            <a:r>
              <a:rPr lang="it-IT" b="0" cap="all" dirty="0" smtClean="0">
                <a:latin typeface="Copperplate Gothic Bold" pitchFamily="34" charset="0"/>
              </a:rPr>
              <a:t/>
            </a:r>
            <a:br>
              <a:rPr lang="it-IT" b="0" cap="all" dirty="0" smtClean="0">
                <a:latin typeface="Copperplate Gothic Bold" pitchFamily="34" charset="0"/>
              </a:rPr>
            </a:br>
            <a:endParaRPr lang="it-IT" dirty="0">
              <a:latin typeface="Copperplate Gothic Bold" pitchFamily="34" charset="0"/>
            </a:endParaRPr>
          </a:p>
        </p:txBody>
      </p:sp>
      <p:pic>
        <p:nvPicPr>
          <p:cNvPr id="5" name="Picture 2" descr="C:\Users\3D\Desktop\biennale\IMG-20191025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26" b="16326"/>
          <a:stretch>
            <a:fillRect/>
          </a:stretch>
        </p:blipFill>
        <p:spPr bwMode="auto">
          <a:xfrm>
            <a:off x="3864518" y="2571744"/>
            <a:ext cx="5279482" cy="29532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a sinistra 9"/>
          <p:cNvSpPr/>
          <p:nvPr/>
        </p:nvSpPr>
        <p:spPr>
          <a:xfrm>
            <a:off x="4357686" y="1142984"/>
            <a:ext cx="97840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471721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00100" y="6000768"/>
            <a:ext cx="7162800" cy="648232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1800" b="1" dirty="0" smtClean="0">
                <a:latin typeface="Albertus Extra Bold" pitchFamily="34" charset="0"/>
              </a:rPr>
              <a:t>Arte, idee, incontri, innovazione ma anche tradizione ...</a:t>
            </a:r>
          </a:p>
          <a:p>
            <a:pPr algn="ctr"/>
            <a:r>
              <a:rPr lang="it-IT" sz="1900" b="1" dirty="0" err="1" smtClean="0">
                <a:solidFill>
                  <a:schemeClr val="tx2">
                    <a:lumMod val="90000"/>
                  </a:schemeClr>
                </a:solidFill>
                <a:latin typeface="Copperplate Gothic Bold" pitchFamily="34" charset="0"/>
              </a:rPr>
              <a:t>what</a:t>
            </a:r>
            <a:r>
              <a:rPr lang="it-IT" sz="1900" b="1" dirty="0" smtClean="0">
                <a:solidFill>
                  <a:schemeClr val="tx2">
                    <a:lumMod val="90000"/>
                  </a:schemeClr>
                </a:solidFill>
                <a:latin typeface="Copperplate Gothic Bold" pitchFamily="34" charset="0"/>
              </a:rPr>
              <a:t> else?</a:t>
            </a:r>
          </a:p>
          <a:p>
            <a:pPr algn="ctr"/>
            <a:endParaRPr lang="it-IT" dirty="0"/>
          </a:p>
        </p:txBody>
      </p:sp>
      <p:pic>
        <p:nvPicPr>
          <p:cNvPr id="9218" name="Picture 2" descr="C:\Users\3D\Desktop\biennale\20191024_1334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err="1" smtClean="0">
                <a:latin typeface="Copperplate Gothic Bold" pitchFamily="34" charset="0"/>
              </a:rPr>
              <a:t>Dissolvenze…</a:t>
            </a:r>
            <a:endParaRPr lang="it-IT" dirty="0">
              <a:latin typeface="Copperplate Gothic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71604" y="542926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pperplate Gothic Bold" pitchFamily="34" charset="0"/>
              </a:rPr>
              <a:t>Viviamo in tempi interessanti?</a:t>
            </a:r>
            <a:endParaRPr lang="it-IT" sz="2400" b="1" i="1" dirty="0">
              <a:solidFill>
                <a:schemeClr val="tx2">
                  <a:lumMod val="9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264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4414" y="5500702"/>
            <a:ext cx="7162800" cy="843118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>
                <a:latin typeface="Albertus Extra Bold" pitchFamily="34" charset="0"/>
              </a:rPr>
              <a:t>365 scatti  che immortalano un anno di vita di una donna  nera in Sudafrica</a:t>
            </a:r>
            <a:r>
              <a:rPr lang="it-IT" sz="2800" b="1" dirty="0" smtClean="0">
                <a:latin typeface="Albertus Extra Bold" pitchFamily="34" charset="0"/>
              </a:rPr>
              <a:t>.</a:t>
            </a:r>
            <a:endParaRPr lang="it-IT" sz="2800" b="1" dirty="0">
              <a:latin typeface="Albertus Extra Bold" pitchFamily="34" charset="0"/>
            </a:endParaRPr>
          </a:p>
        </p:txBody>
      </p:sp>
      <p:pic>
        <p:nvPicPr>
          <p:cNvPr id="5" name="Picture 4" descr="C:\Users\3D\Desktop\biennale\IMG-20191025-WA00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94" b="339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0" cap="all" dirty="0" smtClean="0">
                <a:latin typeface="Copperplate Gothic Bold" pitchFamily="34" charset="0"/>
              </a:rPr>
              <a:t>ZANELE MUHOLI</a:t>
            </a:r>
            <a:br>
              <a:rPr lang="it-IT" b="0" cap="all" dirty="0" smtClean="0">
                <a:latin typeface="Copperplate Gothic Bold" pitchFamily="34" charset="0"/>
              </a:rPr>
            </a:br>
            <a:endParaRPr lang="it-IT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0142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D\Desktop\biennale\20191024_1428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799" y="717481"/>
            <a:ext cx="4230729" cy="317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643446"/>
            <a:ext cx="8929718" cy="2214554"/>
          </a:xfrm>
        </p:spPr>
        <p:txBody>
          <a:bodyPr>
            <a:normAutofit/>
          </a:bodyPr>
          <a:lstStyle/>
          <a:p>
            <a:pPr algn="l"/>
            <a:r>
              <a:rPr lang="it-IT" sz="2400" b="1" i="1" dirty="0" smtClean="0">
                <a:solidFill>
                  <a:schemeClr val="tx1"/>
                </a:solidFill>
                <a:latin typeface="Albertus Extra Bold" pitchFamily="34" charset="0"/>
              </a:rPr>
              <a:t>“365  volte sé stessa,ogni giorno con pettinature diverse e con uno sguardo sempre differente. La fisicità non può essere ignorata dai pregiudizi.” </a:t>
            </a:r>
            <a:br>
              <a:rPr lang="it-IT" sz="2400" b="1" i="1" dirty="0" smtClean="0">
                <a:solidFill>
                  <a:schemeClr val="tx1"/>
                </a:solidFill>
                <a:latin typeface="Albertus Extra Bold" pitchFamily="34" charset="0"/>
              </a:rPr>
            </a:br>
            <a:r>
              <a:rPr lang="it-IT" sz="2400" b="1" i="1" dirty="0" smtClean="0">
                <a:solidFill>
                  <a:schemeClr val="tx1"/>
                </a:solidFill>
                <a:latin typeface="Albertus Extra Bold" pitchFamily="34" charset="0"/>
              </a:rPr>
              <a:t>Sara </a:t>
            </a:r>
            <a:r>
              <a:rPr lang="it-IT" sz="2400" b="1" i="1" dirty="0" smtClean="0">
                <a:solidFill>
                  <a:schemeClr val="tx1"/>
                </a:solidFill>
                <a:latin typeface="Albertus Extra Bold" pitchFamily="34" charset="0"/>
              </a:rPr>
              <a:t>e </a:t>
            </a:r>
            <a:r>
              <a:rPr lang="it-IT" sz="2400" b="1" i="1" dirty="0" smtClean="0">
                <a:solidFill>
                  <a:schemeClr val="tx1"/>
                </a:solidFill>
                <a:latin typeface="Albertus Extra Bold" pitchFamily="34" charset="0"/>
              </a:rPr>
              <a:t>Maria</a:t>
            </a:r>
            <a:r>
              <a:rPr lang="it-IT" sz="2000" b="1" i="1" dirty="0" smtClean="0">
                <a:latin typeface="Albertus Extra Bold" pitchFamily="34" charset="0"/>
              </a:rPr>
              <a:t/>
            </a:r>
            <a:br>
              <a:rPr lang="it-IT" sz="2000" b="1" i="1" dirty="0" smtClean="0">
                <a:latin typeface="Albertus Extra Bold" pitchFamily="34" charset="0"/>
              </a:rPr>
            </a:br>
            <a:endParaRPr lang="it-IT" sz="2000" b="1" dirty="0">
              <a:latin typeface="Albertus Extra Bold" pitchFamily="34" charset="0"/>
            </a:endParaRPr>
          </a:p>
        </p:txBody>
      </p:sp>
      <p:pic>
        <p:nvPicPr>
          <p:cNvPr id="6147" name="Picture 3" descr="C:\Users\3D\Desktop\biennale\20191024_142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8704" y="486558"/>
            <a:ext cx="4492436" cy="33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testo 3"/>
          <p:cNvSpPr>
            <a:spLocks noGrp="1"/>
          </p:cNvSpPr>
          <p:nvPr>
            <p:ph type="body" sz="half" idx="2"/>
          </p:nvPr>
        </p:nvSpPr>
        <p:spPr>
          <a:xfrm flipV="1">
            <a:off x="-3617651" y="2786058"/>
            <a:ext cx="45719" cy="71439"/>
          </a:xfrm>
        </p:spPr>
        <p:txBody>
          <a:bodyPr>
            <a:normAutofit fontScale="25000" lnSpcReduction="20000"/>
          </a:bodyPr>
          <a:lstStyle/>
          <a:p>
            <a:r>
              <a:rPr lang="it-IT" i="1" dirty="0" smtClean="0">
                <a:solidFill>
                  <a:srgbClr val="00B0F0"/>
                </a:solidFill>
                <a:latin typeface="Copperplate Gothic Bold" pitchFamily="34" charset="0"/>
              </a:rPr>
              <a:t>,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3640709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686</TotalTime>
  <Words>820</Words>
  <Application>Microsoft Office PowerPoint</Application>
  <PresentationFormat>Presentazione su schermo (4:3)</PresentationFormat>
  <Paragraphs>80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Viale</vt:lpstr>
      <vt:lpstr>Diapositiva 1</vt:lpstr>
      <vt:lpstr>Diapositiva 2</vt:lpstr>
      <vt:lpstr> Ci accolgono i bevitori rappresentati nel  grande dipinto Double Elvis di GEORGE Condo </vt:lpstr>
      <vt:lpstr>Rula Halawani</vt:lpstr>
      <vt:lpstr>Ian Cheng, Life After BOB: First Tract</vt:lpstr>
      <vt:lpstr>ALEX DA CORTE,  installazione video Rubber Pencil Devil  </vt:lpstr>
      <vt:lpstr>Dissolvenze…</vt:lpstr>
      <vt:lpstr>ZANELE MUHOLI </vt:lpstr>
      <vt:lpstr>“365  volte sé stessa,ogni giorno con pettinature diverse e con uno sguardo sempre differente. La fisicità non può essere ignorata dai pregiudizi.”  Sara e Maria </vt:lpstr>
      <vt:lpstr>La spada nella roccia, Liliana Moro </vt:lpstr>
      <vt:lpstr>,</vt:lpstr>
      <vt:lpstr>.</vt:lpstr>
      <vt:lpstr>ARTHUR JAFA </vt:lpstr>
      <vt:lpstr>.</vt:lpstr>
      <vt:lpstr>God’s children, God’s poems”</vt:lpstr>
      <vt:lpstr>Trojan. Di Yin Xiuzhen </vt:lpstr>
      <vt:lpstr>”l’opera mi ha dato il senso di libertà, senza distinzione di  status ed etnia “ </vt:lpstr>
      <vt:lpstr>.</vt:lpstr>
      <vt:lpstr> Barca Nostra Di CHRISTOPH BÜCHEL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you live in interesting times</dc:title>
  <dc:creator>3D</dc:creator>
  <cp:lastModifiedBy>Docenti</cp:lastModifiedBy>
  <cp:revision>75</cp:revision>
  <dcterms:created xsi:type="dcterms:W3CDTF">2019-10-25T06:02:39Z</dcterms:created>
  <dcterms:modified xsi:type="dcterms:W3CDTF">2019-12-04T09:49:55Z</dcterms:modified>
</cp:coreProperties>
</file>